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Lst>
  <p:notesMasterIdLst>
    <p:notesMasterId r:id="rId19"/>
  </p:notesMasterIdLst>
  <p:sldIdLst>
    <p:sldId id="256" r:id="rId2"/>
    <p:sldId id="257" r:id="rId3"/>
    <p:sldId id="258" r:id="rId4"/>
    <p:sldId id="259" r:id="rId5"/>
    <p:sldId id="260" r:id="rId6"/>
    <p:sldId id="261" r:id="rId7"/>
    <p:sldId id="262" r:id="rId8"/>
    <p:sldId id="263" r:id="rId9"/>
    <p:sldId id="271" r:id="rId10"/>
    <p:sldId id="264" r:id="rId11"/>
    <p:sldId id="265" r:id="rId12"/>
    <p:sldId id="266" r:id="rId13"/>
    <p:sldId id="272" r:id="rId14"/>
    <p:sldId id="267" r:id="rId15"/>
    <p:sldId id="268" r:id="rId16"/>
    <p:sldId id="270" r:id="rId17"/>
    <p:sldId id="269" r:id="rId18"/>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34" autoAdjust="0"/>
    <p:restoredTop sz="94660"/>
  </p:normalViewPr>
  <p:slideViewPr>
    <p:cSldViewPr>
      <p:cViewPr varScale="1">
        <p:scale>
          <a:sx n="106" d="100"/>
          <a:sy n="106" d="100"/>
        </p:scale>
        <p:origin x="-1164"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6C8E124-439E-4359-B48C-AE0763C67012}" type="datetimeFigureOut">
              <a:rPr lang="el-GR" smtClean="0"/>
              <a:pPr/>
              <a:t>13/4/2016</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4D820C-26A8-4499-99AA-75CFE0B10A19}"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E34D820C-26A8-4499-99AA-75CFE0B10A19}" type="slidenum">
              <a:rPr lang="el-GR" smtClean="0"/>
              <a:pPr/>
              <a:t>13</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7" name="6 - Ισοσκελές τρίγωνο"/>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 Τίτλος"/>
          <p:cNvSpPr>
            <a:spLocks noGrp="1"/>
          </p:cNvSpPr>
          <p:nvPr>
            <p:ph type="ctrTitle"/>
          </p:nvPr>
        </p:nvSpPr>
        <p:spPr>
          <a:xfrm>
            <a:off x="540544" y="776288"/>
            <a:ext cx="8062912" cy="1470025"/>
          </a:xfrm>
        </p:spPr>
        <p:txBody>
          <a:bodyPr anchor="b">
            <a:normAutofit/>
          </a:bodyPr>
          <a:lstStyle>
            <a:lvl1pPr algn="r">
              <a:defRPr sz="4400"/>
            </a:lvl1pPr>
          </a:lstStyle>
          <a:p>
            <a:r>
              <a:rPr kumimoji="0" lang="el-GR" smtClean="0"/>
              <a:t>Kλικ για επεξεργασία του τίτλου</a:t>
            </a:r>
            <a:endParaRPr kumimoji="0" lang="en-US"/>
          </a:p>
        </p:txBody>
      </p:sp>
      <p:sp>
        <p:nvSpPr>
          <p:cNvPr id="9" name="8 - Υπότιτλος"/>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
        <p:nvSpPr>
          <p:cNvPr id="28" name="27 - Θέση ημερομηνίας"/>
          <p:cNvSpPr>
            <a:spLocks noGrp="1"/>
          </p:cNvSpPr>
          <p:nvPr>
            <p:ph type="dt" sz="half" idx="10"/>
          </p:nvPr>
        </p:nvSpPr>
        <p:spPr>
          <a:xfrm>
            <a:off x="1371600" y="6012656"/>
            <a:ext cx="5791200" cy="365125"/>
          </a:xfrm>
        </p:spPr>
        <p:txBody>
          <a:bodyPr tIns="0" bIns="0" anchor="t"/>
          <a:lstStyle>
            <a:lvl1pPr algn="r">
              <a:defRPr sz="1000"/>
            </a:lvl1pPr>
          </a:lstStyle>
          <a:p>
            <a:fld id="{2342CEA3-3058-4D43-AE35-B3DA76CB4003}" type="datetimeFigureOut">
              <a:rPr lang="el-GR" smtClean="0"/>
              <a:pPr/>
              <a:t>13/4/2016</a:t>
            </a:fld>
            <a:endParaRPr lang="el-GR" dirty="0"/>
          </a:p>
        </p:txBody>
      </p:sp>
      <p:sp>
        <p:nvSpPr>
          <p:cNvPr id="17" name="16 - Θέση υποσέλιδου"/>
          <p:cNvSpPr>
            <a:spLocks noGrp="1"/>
          </p:cNvSpPr>
          <p:nvPr>
            <p:ph type="ftr" sz="quarter" idx="11"/>
          </p:nvPr>
        </p:nvSpPr>
        <p:spPr>
          <a:xfrm>
            <a:off x="1371600" y="5650704"/>
            <a:ext cx="5791200" cy="365125"/>
          </a:xfrm>
        </p:spPr>
        <p:txBody>
          <a:bodyPr tIns="0" bIns="0" anchor="b"/>
          <a:lstStyle>
            <a:lvl1pPr algn="r">
              <a:defRPr sz="1100"/>
            </a:lvl1pPr>
          </a:lstStyle>
          <a:p>
            <a:endParaRPr lang="el-GR" dirty="0"/>
          </a:p>
        </p:txBody>
      </p:sp>
      <p:sp>
        <p:nvSpPr>
          <p:cNvPr id="29" name="28 - Θέση αριθμού διαφάνειας"/>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781800" y="381000"/>
            <a:ext cx="1905000" cy="5486400"/>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381000"/>
            <a:ext cx="6248400" cy="5486400"/>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2342CEA3-3058-4D43-AE35-B3DA76CB4003}" type="datetimeFigureOut">
              <a:rPr lang="el-GR" smtClean="0"/>
              <a:pPr/>
              <a:t>13/4/2016</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67494"/>
            <a:ext cx="8229600" cy="1399032"/>
          </a:xfrm>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a:xfrm>
            <a:off x="457200" y="1882808"/>
            <a:ext cx="8229600" cy="4572000"/>
          </a:xfrm>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a:xfrm>
            <a:off x="4791456" y="6480048"/>
            <a:ext cx="2133600" cy="301752"/>
          </a:xfrm>
        </p:spPr>
        <p:txBody>
          <a:bodyPr/>
          <a:lstStyle/>
          <a:p>
            <a:fld id="{2342CEA3-3058-4D43-AE35-B3DA76CB4003}" type="datetimeFigureOut">
              <a:rPr lang="el-GR" smtClean="0"/>
              <a:pPr/>
              <a:t>13/4/2016</a:t>
            </a:fld>
            <a:endParaRPr lang="el-GR" dirty="0"/>
          </a:p>
        </p:txBody>
      </p:sp>
      <p:sp>
        <p:nvSpPr>
          <p:cNvPr id="5" name="4 - Θέση υποσέλιδου"/>
          <p:cNvSpPr>
            <a:spLocks noGrp="1"/>
          </p:cNvSpPr>
          <p:nvPr>
            <p:ph type="ftr" sz="quarter" idx="11"/>
          </p:nvPr>
        </p:nvSpPr>
        <p:spPr>
          <a:xfrm>
            <a:off x="457200" y="6480969"/>
            <a:ext cx="4260056" cy="300831"/>
          </a:xfrm>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sp>
        <p:nvSpPr>
          <p:cNvPr id="9" name="8 - Ορθογώνιο τρίγωνο"/>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 Ισοσκελές τρίγωνο"/>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 Θέση ημερομηνίας"/>
          <p:cNvSpPr>
            <a:spLocks noGrp="1"/>
          </p:cNvSpPr>
          <p:nvPr>
            <p:ph type="dt" sz="half" idx="10"/>
          </p:nvPr>
        </p:nvSpPr>
        <p:spPr>
          <a:xfrm>
            <a:off x="6955632" y="6477000"/>
            <a:ext cx="2133600" cy="304800"/>
          </a:xfrm>
        </p:spPr>
        <p:txBody>
          <a:bodyPr/>
          <a:lstStyle/>
          <a:p>
            <a:fld id="{2342CEA3-3058-4D43-AE35-B3DA76CB4003}" type="datetimeFigureOut">
              <a:rPr lang="el-GR" smtClean="0"/>
              <a:pPr/>
              <a:t>13/4/2016</a:t>
            </a:fld>
            <a:endParaRPr lang="el-GR" dirty="0"/>
          </a:p>
        </p:txBody>
      </p:sp>
      <p:sp>
        <p:nvSpPr>
          <p:cNvPr id="5" name="4 - Θέση υποσέλιδου"/>
          <p:cNvSpPr>
            <a:spLocks noGrp="1"/>
          </p:cNvSpPr>
          <p:nvPr>
            <p:ph type="ftr" sz="quarter" idx="11"/>
          </p:nvPr>
        </p:nvSpPr>
        <p:spPr>
          <a:xfrm>
            <a:off x="2619376" y="6480969"/>
            <a:ext cx="4260056" cy="300831"/>
          </a:xfrm>
        </p:spPr>
        <p:txBody>
          <a:bodyPr/>
          <a:lstStyle/>
          <a:p>
            <a:endParaRPr lang="el-GR" dirty="0"/>
          </a:p>
        </p:txBody>
      </p:sp>
      <p:sp>
        <p:nvSpPr>
          <p:cNvPr id="6" name="5 - Θέση αριθμού διαφάνειας"/>
          <p:cNvSpPr>
            <a:spLocks noGrp="1"/>
          </p:cNvSpPr>
          <p:nvPr>
            <p:ph type="sldNum" sz="quarter" idx="12"/>
          </p:nvPr>
        </p:nvSpPr>
        <p:spPr>
          <a:xfrm>
            <a:off x="8451056" y="809624"/>
            <a:ext cx="502920" cy="300831"/>
          </a:xfrm>
        </p:spPr>
        <p:txBody>
          <a:bodyPr/>
          <a:lstStyle/>
          <a:p>
            <a:fld id="{D3F1D1C4-C2D9-4231-9FB2-B2D9D97AA41D}" type="slidenum">
              <a:rPr lang="el-GR" smtClean="0"/>
              <a:pPr/>
              <a:t>‹#›</a:t>
            </a:fld>
            <a:endParaRPr lang="el-GR" dirty="0"/>
          </a:p>
        </p:txBody>
      </p:sp>
      <p:cxnSp>
        <p:nvCxnSpPr>
          <p:cNvPr id="11" name="10 - Ευθεία γραμμή σύνδεσης"/>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 Ευθεία γραμμή σύνδεσης"/>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 Τίτλος"/>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Tree>
  </p:cSld>
  <p:clrMapOvr>
    <a:masterClrMapping/>
  </p:clrMapOvr>
  <p:transition spd="slow" advTm="7800">
    <p:diamon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marL="0" algn="l">
              <a:defRPr/>
            </a:lvl1p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13/4/2016</a:t>
            </a:fld>
            <a:endParaRPr lang="el-GR" dirty="0"/>
          </a:p>
        </p:txBody>
      </p:sp>
      <p:sp>
        <p:nvSpPr>
          <p:cNvPr id="6" name="5 - Θέση υποσέλιδου"/>
          <p:cNvSpPr>
            <a:spLocks noGrp="1"/>
          </p:cNvSpPr>
          <p:nvPr>
            <p:ph type="ftr" sz="quarter" idx="11"/>
          </p:nvPr>
        </p:nvSpPr>
        <p:spPr>
          <a:xfrm>
            <a:off x="457200" y="6480969"/>
            <a:ext cx="4260056" cy="301752"/>
          </a:xfrm>
        </p:spPr>
        <p:txBody>
          <a:bodyPr/>
          <a:lstStyle/>
          <a:p>
            <a:endParaRPr lang="el-GR" dirty="0"/>
          </a:p>
        </p:txBody>
      </p:sp>
      <p:sp>
        <p:nvSpPr>
          <p:cNvPr id="7" name="6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a:xfrm>
            <a:off x="4791456" y="6480969"/>
            <a:ext cx="2130552" cy="301752"/>
          </a:xfrm>
        </p:spPr>
        <p:txBody>
          <a:bodyPr/>
          <a:lstStyle/>
          <a:p>
            <a:fld id="{2342CEA3-3058-4D43-AE35-B3DA76CB4003}" type="datetimeFigureOut">
              <a:rPr lang="el-GR" smtClean="0"/>
              <a:pPr/>
              <a:t>13/4/2016</a:t>
            </a:fld>
            <a:endParaRPr lang="el-GR" dirty="0"/>
          </a:p>
        </p:txBody>
      </p:sp>
      <p:sp>
        <p:nvSpPr>
          <p:cNvPr id="8" name="7 - Θέση υποσέλιδου"/>
          <p:cNvSpPr>
            <a:spLocks noGrp="1"/>
          </p:cNvSpPr>
          <p:nvPr>
            <p:ph type="ftr" sz="quarter" idx="11"/>
          </p:nvPr>
        </p:nvSpPr>
        <p:spPr>
          <a:xfrm>
            <a:off x="457200" y="6480969"/>
            <a:ext cx="4261104" cy="301752"/>
          </a:xfrm>
        </p:spPr>
        <p:txBody>
          <a:bodyPr/>
          <a:lstStyle/>
          <a:p>
            <a:endParaRPr lang="el-GR" dirty="0"/>
          </a:p>
        </p:txBody>
      </p:sp>
      <p:sp>
        <p:nvSpPr>
          <p:cNvPr id="9" name="8 - Θέση αριθμού διαφάνειας"/>
          <p:cNvSpPr>
            <a:spLocks noGrp="1"/>
          </p:cNvSpPr>
          <p:nvPr>
            <p:ph type="sldNum" sz="quarter" idx="12"/>
          </p:nvPr>
        </p:nvSpPr>
        <p:spPr>
          <a:xfrm>
            <a:off x="7589520" y="6483096"/>
            <a:ext cx="502920" cy="301752"/>
          </a:xfrm>
        </p:spPr>
        <p:txBody>
          <a:bodyPr/>
          <a:lstStyle>
            <a:lvl1pPr algn="ctr">
              <a:defRPr/>
            </a:lvl1p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b="0"/>
            </a:lvl1p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2342CEA3-3058-4D43-AE35-B3DA76CB4003}" type="datetimeFigureOut">
              <a:rPr lang="el-GR" smtClean="0"/>
              <a:pPr/>
              <a:t>13/4/2016</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a:xfrm>
            <a:off x="4791456" y="6480969"/>
            <a:ext cx="2133600" cy="301752"/>
          </a:xfrm>
        </p:spPr>
        <p:txBody>
          <a:bodyPr/>
          <a:lstStyle/>
          <a:p>
            <a:fld id="{2342CEA3-3058-4D43-AE35-B3DA76CB4003}" type="datetimeFigureOut">
              <a:rPr lang="el-GR" smtClean="0"/>
              <a:pPr/>
              <a:t>13/4/2016</a:t>
            </a:fld>
            <a:endParaRPr lang="el-GR" dirty="0"/>
          </a:p>
        </p:txBody>
      </p:sp>
      <p:sp>
        <p:nvSpPr>
          <p:cNvPr id="3" name="2 - Θέση υποσέλιδου"/>
          <p:cNvSpPr>
            <a:spLocks noGrp="1"/>
          </p:cNvSpPr>
          <p:nvPr>
            <p:ph type="ftr" sz="quarter" idx="11"/>
          </p:nvPr>
        </p:nvSpPr>
        <p:spPr>
          <a:xfrm>
            <a:off x="457200" y="6481890"/>
            <a:ext cx="4260056" cy="300831"/>
          </a:xfrm>
        </p:spPr>
        <p:txBody>
          <a:bodyPr/>
          <a:lstStyle/>
          <a:p>
            <a:endParaRPr lang="el-GR" dirty="0"/>
          </a:p>
        </p:txBody>
      </p:sp>
      <p:sp>
        <p:nvSpPr>
          <p:cNvPr id="4" name="3 - Θέση αριθμού διαφάνειας"/>
          <p:cNvSpPr>
            <a:spLocks noGrp="1"/>
          </p:cNvSpPr>
          <p:nvPr>
            <p:ph type="sldNum" sz="quarter" idx="12"/>
          </p:nvPr>
        </p:nvSpPr>
        <p:spPr>
          <a:xfrm>
            <a:off x="7589520" y="6480969"/>
            <a:ext cx="502920" cy="301752"/>
          </a:xfrm>
        </p:spPr>
        <p:txBody>
          <a:body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a:xfrm>
            <a:off x="6278976" y="6556248"/>
            <a:ext cx="2133600" cy="301752"/>
          </a:xfrm>
        </p:spPr>
        <p:txBody>
          <a:bodyPr/>
          <a:lstStyle>
            <a:lvl1pPr>
              <a:defRPr sz="900"/>
            </a:lvl1pPr>
          </a:lstStyle>
          <a:p>
            <a:fld id="{2342CEA3-3058-4D43-AE35-B3DA76CB4003}" type="datetimeFigureOut">
              <a:rPr lang="el-GR" smtClean="0"/>
              <a:pPr/>
              <a:t>13/4/2016</a:t>
            </a:fld>
            <a:endParaRPr lang="el-GR" dirty="0"/>
          </a:p>
        </p:txBody>
      </p:sp>
      <p:sp>
        <p:nvSpPr>
          <p:cNvPr id="6" name="5 - Θέση υποσέλιδου"/>
          <p:cNvSpPr>
            <a:spLocks noGrp="1"/>
          </p:cNvSpPr>
          <p:nvPr>
            <p:ph type="ftr" sz="quarter" idx="11"/>
          </p:nvPr>
        </p:nvSpPr>
        <p:spPr>
          <a:xfrm>
            <a:off x="1135856" y="6556248"/>
            <a:ext cx="5143120" cy="301752"/>
          </a:xfrm>
        </p:spPr>
        <p:txBody>
          <a:bodyPr/>
          <a:lstStyle>
            <a:lvl1pPr>
              <a:defRPr sz="900"/>
            </a:lvl1pPr>
          </a:lstStyle>
          <a:p>
            <a:endParaRPr lang="el-GR" dirty="0"/>
          </a:p>
        </p:txBody>
      </p:sp>
      <p:sp>
        <p:nvSpPr>
          <p:cNvPr id="7" name="6 - Θέση αριθμού διαφάνειας"/>
          <p:cNvSpPr>
            <a:spLocks noGrp="1"/>
          </p:cNvSpPr>
          <p:nvPr>
            <p:ph type="sldNum" sz="quarter" idx="12"/>
          </p:nvPr>
        </p:nvSpPr>
        <p:spPr>
          <a:xfrm>
            <a:off x="8410576" y="6556248"/>
            <a:ext cx="502920" cy="301752"/>
          </a:xfrm>
        </p:spPr>
        <p:txBody>
          <a:bodyPr/>
          <a:lstStyle>
            <a:lvl1pPr>
              <a:defRPr sz="900"/>
            </a:lvl1p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l-GR" smtClean="0"/>
              <a:t>Κάντε κλικ στο εικονίδιο για να προσθέσετε μια εικόνα</a:t>
            </a:r>
            <a:endParaRPr kumimoji="0" lang="en-US" dirty="0"/>
          </a:p>
        </p:txBody>
      </p:sp>
      <p:sp>
        <p:nvSpPr>
          <p:cNvPr id="4" name="3 - Θέση κειμένου"/>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a:xfrm>
            <a:off x="6108192" y="6556248"/>
            <a:ext cx="2103120" cy="301752"/>
          </a:xfrm>
        </p:spPr>
        <p:txBody>
          <a:bodyPr/>
          <a:lstStyle>
            <a:lvl1pPr>
              <a:defRPr sz="900"/>
            </a:lvl1pPr>
          </a:lstStyle>
          <a:p>
            <a:fld id="{2342CEA3-3058-4D43-AE35-B3DA76CB4003}" type="datetimeFigureOut">
              <a:rPr lang="el-GR" smtClean="0"/>
              <a:pPr/>
              <a:t>13/4/2016</a:t>
            </a:fld>
            <a:endParaRPr lang="el-GR" dirty="0"/>
          </a:p>
        </p:txBody>
      </p:sp>
      <p:sp>
        <p:nvSpPr>
          <p:cNvPr id="6" name="5 - Θέση υποσέλιδου"/>
          <p:cNvSpPr>
            <a:spLocks noGrp="1"/>
          </p:cNvSpPr>
          <p:nvPr>
            <p:ph type="ftr" sz="quarter" idx="11"/>
          </p:nvPr>
        </p:nvSpPr>
        <p:spPr>
          <a:xfrm>
            <a:off x="1170432" y="6557169"/>
            <a:ext cx="4948072" cy="301752"/>
          </a:xfrm>
        </p:spPr>
        <p:txBody>
          <a:bodyPr/>
          <a:lstStyle>
            <a:lvl1pPr>
              <a:defRPr sz="900"/>
            </a:lvl1pPr>
          </a:lstStyle>
          <a:p>
            <a:endParaRPr lang="el-GR" dirty="0"/>
          </a:p>
        </p:txBody>
      </p:sp>
      <p:sp>
        <p:nvSpPr>
          <p:cNvPr id="7" name="6 - Θέση αριθμού διαφάνειας"/>
          <p:cNvSpPr>
            <a:spLocks noGrp="1"/>
          </p:cNvSpPr>
          <p:nvPr>
            <p:ph type="sldNum" sz="quarter" idx="12"/>
          </p:nvPr>
        </p:nvSpPr>
        <p:spPr>
          <a:xfrm>
            <a:off x="8217192" y="6556248"/>
            <a:ext cx="365760" cy="301752"/>
          </a:xfrm>
        </p:spPr>
        <p:txBody>
          <a:bodyPr/>
          <a:lstStyle>
            <a:lvl1pPr algn="ctr">
              <a:defRPr sz="900"/>
            </a:lvl1pPr>
          </a:lstStyle>
          <a:p>
            <a:fld id="{D3F1D1C4-C2D9-4231-9FB2-B2D9D97AA41D}" type="slidenum">
              <a:rPr lang="el-GR" smtClean="0"/>
              <a:pPr/>
              <a:t>‹#›</a:t>
            </a:fld>
            <a:endParaRPr lang="el-GR" dirty="0"/>
          </a:p>
        </p:txBody>
      </p:sp>
    </p:spTree>
  </p:cSld>
  <p:clrMapOvr>
    <a:masterClrMapping/>
  </p:clrMapOvr>
  <p:transition spd="slow" advTm="7800">
    <p:diamon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 Ορθογώνιο τρίγωνο"/>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 Ευθεία γραμμή σύνδεσης"/>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 Ευθεία γραμμή σύνδεσης"/>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 Θέση τίτλου"/>
          <p:cNvSpPr>
            <a:spLocks noGrp="1"/>
          </p:cNvSpPr>
          <p:nvPr>
            <p:ph type="title"/>
          </p:nvPr>
        </p:nvSpPr>
        <p:spPr>
          <a:xfrm>
            <a:off x="457200" y="267494"/>
            <a:ext cx="8229600" cy="1399032"/>
          </a:xfrm>
          <a:prstGeom prst="rect">
            <a:avLst/>
          </a:prstGeom>
        </p:spPr>
        <p:txBody>
          <a:bodyPr vert="horz" anchor="ctr">
            <a:normAutofit/>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2342CEA3-3058-4D43-AE35-B3DA76CB4003}" type="datetimeFigureOut">
              <a:rPr lang="el-GR" smtClean="0"/>
              <a:pPr/>
              <a:t>13/4/2016</a:t>
            </a:fld>
            <a:endParaRPr lang="el-GR" dirty="0"/>
          </a:p>
        </p:txBody>
      </p:sp>
      <p:sp>
        <p:nvSpPr>
          <p:cNvPr id="3" name="2 - Θέση υποσέλιδου"/>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l-GR" dirty="0"/>
          </a:p>
        </p:txBody>
      </p:sp>
      <p:sp>
        <p:nvSpPr>
          <p:cNvPr id="23" name="22 - Θέση αριθμού διαφάνειας"/>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D3F1D1C4-C2D9-4231-9FB2-B2D9D97AA41D}" type="slidenum">
              <a:rPr lang="el-GR" smtClean="0"/>
              <a:pPr/>
              <a:t>‹#›</a:t>
            </a:fld>
            <a:endParaRPr lang="el-GR" dirty="0"/>
          </a:p>
        </p:txBody>
      </p:sp>
    </p:spTree>
  </p:cSld>
  <p:clrMap bg1="dk1" tx1="lt1" bg2="dk2" tx2="lt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ransition spd="slow" advTm="7800">
    <p:diamond/>
  </p:transition>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2.xml"/><Relationship Id="rId1" Type="http://schemas.openxmlformats.org/officeDocument/2006/relationships/video" Target="file:///C:\Users\Home\Downloads\&#934;&#940;&#961;&#956;&#945;&#954;&#945;%20&#954;&#945;&#953;%20&#925;&#945;&#961;&#954;&#969;&#964;&#953;&#954;&#940;%20&#932;&#959;%20&#928;&#961;&#972;&#946;&#955;&#951;&#956;&#945;%20&#954;&#945;&#953;%20&#951;%20&#923;&#973;&#963;&#951;%20&#964;&#959;&#965;.mp4" TargetMode="Externa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42974" y="0"/>
            <a:ext cx="7772400" cy="1470025"/>
          </a:xfrm>
        </p:spPr>
        <p:txBody>
          <a:bodyPr>
            <a:normAutofit/>
          </a:bodyPr>
          <a:lstStyle/>
          <a:p>
            <a:r>
              <a:rPr lang="el-GR" sz="6600" dirty="0" smtClean="0"/>
              <a:t>ΝΑΡΚΩΤΙΚΑ</a:t>
            </a:r>
            <a:endParaRPr lang="el-GR" sz="6600" dirty="0"/>
          </a:p>
        </p:txBody>
      </p:sp>
      <p:pic>
        <p:nvPicPr>
          <p:cNvPr id="5" name="4 - Εικόνα" descr="ναρκωτικά1-3.jpg"/>
          <p:cNvPicPr>
            <a:picLocks noChangeAspect="1"/>
          </p:cNvPicPr>
          <p:nvPr/>
        </p:nvPicPr>
        <p:blipFill>
          <a:blip r:embed="rId2" cstate="print"/>
          <a:stretch>
            <a:fillRect/>
          </a:stretch>
        </p:blipFill>
        <p:spPr>
          <a:xfrm>
            <a:off x="1357290" y="1643050"/>
            <a:ext cx="6286544" cy="4643470"/>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500034" y="214290"/>
            <a:ext cx="8229600" cy="1143000"/>
          </a:xfrm>
        </p:spPr>
        <p:txBody>
          <a:bodyPr>
            <a:normAutofit/>
          </a:bodyPr>
          <a:lstStyle/>
          <a:p>
            <a:r>
              <a:rPr lang="el-GR" sz="2800" u="sng" dirty="0" smtClean="0"/>
              <a:t>Η σοβαρότερη συνέπεια για το άτομο: </a:t>
            </a:r>
            <a:r>
              <a:rPr lang="el-GR" sz="3600" b="1" u="sng" dirty="0" smtClean="0"/>
              <a:t>ΕΞΑΡΤΗΣΗ</a:t>
            </a:r>
            <a:endParaRPr lang="el-GR" sz="2800" u="sng" dirty="0"/>
          </a:p>
        </p:txBody>
      </p:sp>
      <p:sp>
        <p:nvSpPr>
          <p:cNvPr id="3" name="2 - Θέση περιεχομένου"/>
          <p:cNvSpPr>
            <a:spLocks noGrp="1"/>
          </p:cNvSpPr>
          <p:nvPr>
            <p:ph idx="1"/>
          </p:nvPr>
        </p:nvSpPr>
        <p:spPr/>
        <p:txBody>
          <a:bodyPr>
            <a:normAutofit/>
          </a:bodyPr>
          <a:lstStyle/>
          <a:p>
            <a:pPr>
              <a:buNone/>
            </a:pPr>
            <a:r>
              <a:rPr lang="el-GR" sz="2400" dirty="0" smtClean="0"/>
              <a:t>     Η  εξάρτηση μπορεί να είναι σωματική και ψυχολογική, αλλά κυρίως ψυχολογική. Αν και η διαδικασία είναι επώδυνη, ο εξαρτημένος χρήστης μπορεί, αν το αποφασίσει, να απεξαρτηθεί σωματικά σε δύο-τρεις μέρες, μια εβδομάδα το πολύ. Όμως η ψυχολογική εξάρτηση μπορεί να διαρκέσει μήνες, αν όχι χρόνια.  </a:t>
            </a:r>
            <a:endParaRPr lang="el-GR" sz="2400" dirty="0"/>
          </a:p>
        </p:txBody>
      </p:sp>
    </p:spTree>
  </p:cSld>
  <p:clrMapOvr>
    <a:masterClrMapping/>
  </p:clrMapOvr>
  <p:transition spd="slow" advTm="7800">
    <p:diamon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214290"/>
            <a:ext cx="8229600" cy="5911873"/>
          </a:xfrm>
        </p:spPr>
        <p:txBody>
          <a:bodyPr>
            <a:normAutofit/>
          </a:bodyPr>
          <a:lstStyle/>
          <a:p>
            <a:pPr>
              <a:buNone/>
            </a:pPr>
            <a:r>
              <a:rPr lang="en-US" sz="2400" dirty="0" smtClean="0"/>
              <a:t>    </a:t>
            </a:r>
            <a:r>
              <a:rPr lang="el-GR" sz="2400" i="1" u="sng" dirty="0" smtClean="0"/>
              <a:t> Κίνδυνοι από απρόσεκτη ή υπερβολική χρήση ναρκωτικών</a:t>
            </a:r>
            <a:r>
              <a:rPr lang="el-GR" sz="2400" dirty="0" smtClean="0"/>
              <a:t>: πυώδεις μολύνσεις σε δέρμα, πνεύμονες, εγκέφαλο, ασθένειες, όπως ενδοκαρδίτιδα, ηπατίτιδα και </a:t>
            </a:r>
            <a:r>
              <a:rPr lang="en-US" sz="2400" dirty="0" smtClean="0"/>
              <a:t>AIDS</a:t>
            </a:r>
            <a:r>
              <a:rPr lang="el-GR" sz="2400" dirty="0" smtClean="0"/>
              <a:t> αλλά και θάνατος από υπερβολική δόση.</a:t>
            </a:r>
            <a:br>
              <a:rPr lang="el-GR" sz="2400" dirty="0" smtClean="0"/>
            </a:br>
            <a:r>
              <a:rPr lang="el-GR" sz="2400" dirty="0" smtClean="0"/>
              <a:t/>
            </a:r>
            <a:br>
              <a:rPr lang="el-GR" sz="2400" dirty="0" smtClean="0"/>
            </a:br>
            <a:endParaRPr lang="el-GR" sz="2400" dirty="0"/>
          </a:p>
        </p:txBody>
      </p:sp>
      <p:pic>
        <p:nvPicPr>
          <p:cNvPr id="4" name="3 - Εικόνα" descr="10.jpg"/>
          <p:cNvPicPr>
            <a:picLocks noChangeAspect="1"/>
          </p:cNvPicPr>
          <p:nvPr/>
        </p:nvPicPr>
        <p:blipFill>
          <a:blip r:embed="rId2" cstate="print"/>
          <a:stretch>
            <a:fillRect/>
          </a:stretch>
        </p:blipFill>
        <p:spPr>
          <a:xfrm>
            <a:off x="0" y="2143116"/>
            <a:ext cx="4286250" cy="4029077"/>
          </a:xfrm>
          <a:prstGeom prst="rect">
            <a:avLst/>
          </a:prstGeom>
        </p:spPr>
      </p:pic>
      <p:pic>
        <p:nvPicPr>
          <p:cNvPr id="6" name="5 - Εικόνα" descr="1424162611-edab7ba7e203cd7576d1200465194ea8-810x421.jpg"/>
          <p:cNvPicPr>
            <a:picLocks noChangeAspect="1"/>
          </p:cNvPicPr>
          <p:nvPr/>
        </p:nvPicPr>
        <p:blipFill>
          <a:blip r:embed="rId3" cstate="print"/>
          <a:stretch>
            <a:fillRect/>
          </a:stretch>
        </p:blipFill>
        <p:spPr>
          <a:xfrm>
            <a:off x="4500562" y="2143116"/>
            <a:ext cx="4643438" cy="4000528"/>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u="sng" dirty="0" smtClean="0"/>
              <a:t>Μέθοδοι θεραπείας-απεξάρτηση</a:t>
            </a:r>
            <a:endParaRPr lang="el-GR" u="sng" dirty="0"/>
          </a:p>
        </p:txBody>
      </p:sp>
      <p:sp>
        <p:nvSpPr>
          <p:cNvPr id="3" name="2 - Θέση περιεχομένου"/>
          <p:cNvSpPr>
            <a:spLocks noGrp="1"/>
          </p:cNvSpPr>
          <p:nvPr>
            <p:ph idx="1"/>
          </p:nvPr>
        </p:nvSpPr>
        <p:spPr/>
        <p:txBody>
          <a:bodyPr>
            <a:normAutofit/>
          </a:bodyPr>
          <a:lstStyle/>
          <a:p>
            <a:pPr>
              <a:buFont typeface="Wingdings" pitchFamily="2" charset="2"/>
              <a:buChar char="Ø"/>
            </a:pPr>
            <a:r>
              <a:rPr lang="el-GR" sz="2800" dirty="0" smtClean="0"/>
              <a:t> θεραπευτικές κοινότητες</a:t>
            </a:r>
          </a:p>
          <a:p>
            <a:pPr>
              <a:buFont typeface="Wingdings" pitchFamily="2" charset="2"/>
              <a:buChar char="Ø"/>
            </a:pPr>
            <a:r>
              <a:rPr lang="el-GR" sz="2800" dirty="0" smtClean="0"/>
              <a:t> συμβουλευτικά κέντρα(ενημέρωση, </a:t>
            </a:r>
            <a:r>
              <a:rPr lang="el-GR" sz="2800" dirty="0" err="1" smtClean="0"/>
              <a:t>κινηματοποίηση</a:t>
            </a:r>
            <a:r>
              <a:rPr lang="el-GR" sz="2800" dirty="0" smtClean="0"/>
              <a:t>, προετοιμασία) </a:t>
            </a:r>
          </a:p>
          <a:p>
            <a:pPr>
              <a:buFont typeface="Wingdings" pitchFamily="2" charset="2"/>
              <a:buChar char="Ø"/>
            </a:pPr>
            <a:r>
              <a:rPr lang="el-GR" sz="2800" dirty="0" smtClean="0"/>
              <a:t>θεραπευτικά προγράμματα είτε με χορήγηση φαρμάκων όπως η </a:t>
            </a:r>
            <a:r>
              <a:rPr lang="el-GR" sz="2800" dirty="0" err="1" smtClean="0"/>
              <a:t>μεθαδόνη</a:t>
            </a:r>
            <a:r>
              <a:rPr lang="el-GR" sz="2800" dirty="0" smtClean="0"/>
              <a:t> είτε χωρίς </a:t>
            </a:r>
          </a:p>
          <a:p>
            <a:pPr>
              <a:buFont typeface="Wingdings" pitchFamily="2" charset="2"/>
              <a:buChar char="Ø"/>
            </a:pPr>
            <a:r>
              <a:rPr lang="el-GR" sz="2800" dirty="0" smtClean="0"/>
              <a:t> κέντρα κοινωνικής επανένταξης</a:t>
            </a:r>
          </a:p>
          <a:p>
            <a:pPr>
              <a:buFont typeface="Wingdings" pitchFamily="2" charset="2"/>
              <a:buChar char="Ø"/>
            </a:pPr>
            <a:r>
              <a:rPr lang="el-GR" sz="2800" dirty="0" smtClean="0"/>
              <a:t> κέντρα οικογενειακής υποστήριξης</a:t>
            </a:r>
          </a:p>
          <a:p>
            <a:pPr>
              <a:buFont typeface="Wingdings" pitchFamily="2" charset="2"/>
              <a:buChar char="Ø"/>
            </a:pPr>
            <a:r>
              <a:rPr lang="el-GR" sz="2800" dirty="0" smtClean="0"/>
              <a:t>Προγράμματα υποστήριξης κρατούμενων χρηστών</a:t>
            </a:r>
          </a:p>
        </p:txBody>
      </p:sp>
    </p:spTree>
  </p:cSld>
  <p:clrMapOvr>
    <a:masterClrMapping/>
  </p:clrMapOvr>
  <p:transition spd="slow" advTm="78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4286256"/>
            <a:ext cx="8229600" cy="2331986"/>
          </a:xfrm>
        </p:spPr>
        <p:txBody>
          <a:bodyPr>
            <a:normAutofit fontScale="55000" lnSpcReduction="20000"/>
          </a:bodyPr>
          <a:lstStyle/>
          <a:p>
            <a:pPr>
              <a:buNone/>
            </a:pPr>
            <a:r>
              <a:rPr lang="el-GR" dirty="0" smtClean="0"/>
              <a:t/>
            </a:r>
            <a:br>
              <a:rPr lang="el-GR" dirty="0" smtClean="0"/>
            </a:br>
            <a:r>
              <a:rPr lang="el-GR" dirty="0" smtClean="0"/>
              <a:t/>
            </a:r>
            <a:br>
              <a:rPr lang="el-GR" dirty="0" smtClean="0"/>
            </a:br>
            <a:r>
              <a:rPr lang="el-GR" dirty="0" smtClean="0"/>
              <a:t/>
            </a:r>
            <a:br>
              <a:rPr lang="el-GR" dirty="0" smtClean="0"/>
            </a:br>
            <a:r>
              <a:rPr lang="el-GR" i="1" dirty="0" smtClean="0"/>
              <a:t/>
            </a:r>
            <a:br>
              <a:rPr lang="el-GR" i="1" dirty="0" smtClean="0"/>
            </a:br>
            <a:r>
              <a:rPr lang="el-GR" i="1" dirty="0" smtClean="0"/>
              <a:t>                                                                « Όταν μπορείς να σταματήσεις</a:t>
            </a:r>
            <a:br>
              <a:rPr lang="el-GR" i="1" dirty="0" smtClean="0"/>
            </a:br>
            <a:r>
              <a:rPr lang="el-GR" i="1" dirty="0" smtClean="0"/>
              <a:t>                                                                 δεν θέλεις και όταν θέλεις,</a:t>
            </a:r>
            <a:br>
              <a:rPr lang="el-GR" i="1" dirty="0" smtClean="0"/>
            </a:br>
            <a:r>
              <a:rPr lang="el-GR" i="1" dirty="0" smtClean="0"/>
              <a:t>                                                                 </a:t>
            </a:r>
            <a:r>
              <a:rPr lang="el-GR" i="1" u="sng" dirty="0" smtClean="0"/>
              <a:t>δεν μπορείς</a:t>
            </a:r>
            <a:r>
              <a:rPr lang="el-GR" i="1" dirty="0" smtClean="0"/>
              <a:t>…»</a:t>
            </a:r>
            <a:br>
              <a:rPr lang="el-GR" i="1" dirty="0" smtClean="0"/>
            </a:br>
            <a:r>
              <a:rPr lang="el-GR" dirty="0" smtClean="0"/>
              <a:t/>
            </a:r>
            <a:br>
              <a:rPr lang="el-GR" dirty="0" smtClean="0"/>
            </a:br>
            <a:r>
              <a:rPr lang="el-GR" dirty="0" smtClean="0"/>
              <a:t>                         </a:t>
            </a:r>
            <a:endParaRPr lang="el-GR" sz="1500" i="1" dirty="0"/>
          </a:p>
        </p:txBody>
      </p:sp>
      <p:pic>
        <p:nvPicPr>
          <p:cNvPr id="4" name="3 - Εικόνα" descr="133787-230073-2_500x500.jpg"/>
          <p:cNvPicPr>
            <a:picLocks noChangeAspect="1"/>
          </p:cNvPicPr>
          <p:nvPr/>
        </p:nvPicPr>
        <p:blipFill>
          <a:blip r:embed="rId3" cstate="print"/>
          <a:stretch>
            <a:fillRect/>
          </a:stretch>
        </p:blipFill>
        <p:spPr>
          <a:xfrm>
            <a:off x="214282" y="2643182"/>
            <a:ext cx="4500562" cy="3819528"/>
          </a:xfrm>
          <a:prstGeom prst="rect">
            <a:avLst/>
          </a:prstGeom>
        </p:spPr>
      </p:pic>
      <p:pic>
        <p:nvPicPr>
          <p:cNvPr id="5" name="4 - Εικόνα" descr="quote-on-addicton-31-healthyplace.jpg"/>
          <p:cNvPicPr>
            <a:picLocks noChangeAspect="1"/>
          </p:cNvPicPr>
          <p:nvPr/>
        </p:nvPicPr>
        <p:blipFill>
          <a:blip r:embed="rId4" cstate="print"/>
          <a:stretch>
            <a:fillRect/>
          </a:stretch>
        </p:blipFill>
        <p:spPr>
          <a:xfrm>
            <a:off x="5072066" y="928670"/>
            <a:ext cx="3913196" cy="3795714"/>
          </a:xfrm>
          <a:prstGeom prst="rect">
            <a:avLst/>
          </a:prstGeom>
        </p:spPr>
      </p:pic>
      <p:pic>
        <p:nvPicPr>
          <p:cNvPr id="6" name="5 - Εικόνα" descr="iStock_000013765654XSmall4.jpg"/>
          <p:cNvPicPr>
            <a:picLocks noChangeAspect="1"/>
          </p:cNvPicPr>
          <p:nvPr/>
        </p:nvPicPr>
        <p:blipFill>
          <a:blip r:embed="rId5" cstate="print"/>
          <a:stretch>
            <a:fillRect/>
          </a:stretch>
        </p:blipFill>
        <p:spPr>
          <a:xfrm>
            <a:off x="785786" y="142852"/>
            <a:ext cx="3429024" cy="2286016"/>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9000" r="-9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Προσωπικά βιώματα</a:t>
            </a:r>
            <a:endParaRPr lang="el-GR" u="sng" dirty="0"/>
          </a:p>
        </p:txBody>
      </p:sp>
      <p:sp>
        <p:nvSpPr>
          <p:cNvPr id="3" name="2 - Θέση περιεχομένου"/>
          <p:cNvSpPr>
            <a:spLocks noGrp="1"/>
          </p:cNvSpPr>
          <p:nvPr>
            <p:ph idx="1"/>
          </p:nvPr>
        </p:nvSpPr>
        <p:spPr/>
        <p:txBody>
          <a:bodyPr>
            <a:normAutofit/>
          </a:bodyPr>
          <a:lstStyle/>
          <a:p>
            <a:pPr>
              <a:buNone/>
            </a:pPr>
            <a:r>
              <a:rPr lang="el-GR" sz="2000" dirty="0" smtClean="0"/>
              <a:t>    </a:t>
            </a:r>
            <a:r>
              <a:rPr lang="el-GR" sz="2000" b="1" dirty="0" smtClean="0">
                <a:solidFill>
                  <a:schemeClr val="tx1">
                    <a:lumMod val="95000"/>
                  </a:schemeClr>
                </a:solidFill>
              </a:rPr>
              <a:t>«Ξεκίνησα με χόρτο, μετά με χάπια φτιάχνοντας κοκτέιλ με όλων των ειδών τα ναρκωτικά. Έκλαιγα, άκουγα φωνές, δεν μπορούσα να περπατήσω. Κατέληξα να ζω σε ένα χάρτινο κουτί. Αναρωτήθηκα αν είχα φτάσει στον πάτο και πιστεύω ότι ναι, είχα φτάσει. Αποφάσισα ότι δεν πήγαινε άλλο. Ναι, ήθελα τα ναρκωτικά, αλλά συνειδητοποίησα ότι ήθελα περισσότερο τη ζωή».</a:t>
            </a:r>
            <a:br>
              <a:rPr lang="el-GR" sz="2000" b="1" dirty="0" smtClean="0">
                <a:solidFill>
                  <a:schemeClr val="tx1">
                    <a:lumMod val="95000"/>
                  </a:schemeClr>
                </a:solidFill>
              </a:rPr>
            </a:br>
            <a:r>
              <a:rPr lang="el-GR" sz="2000" b="1" dirty="0" smtClean="0">
                <a:solidFill>
                  <a:schemeClr val="tx1">
                    <a:lumMod val="95000"/>
                  </a:schemeClr>
                </a:solidFill>
              </a:rPr>
              <a:t/>
            </a:r>
            <a:br>
              <a:rPr lang="el-GR" sz="2000" b="1" dirty="0" smtClean="0">
                <a:solidFill>
                  <a:schemeClr val="tx1">
                    <a:lumMod val="95000"/>
                  </a:schemeClr>
                </a:solidFill>
              </a:rPr>
            </a:br>
            <a:r>
              <a:rPr lang="el-GR" sz="2000" b="1" dirty="0" smtClean="0">
                <a:solidFill>
                  <a:schemeClr val="bg1">
                    <a:lumMod val="95000"/>
                    <a:lumOff val="5000"/>
                  </a:schemeClr>
                </a:solidFill>
              </a:rPr>
              <a:t>«Τέσσερις φορές έχω πάθει </a:t>
            </a:r>
            <a:r>
              <a:rPr lang="el-GR" sz="2000" b="1" dirty="0" err="1" smtClean="0">
                <a:solidFill>
                  <a:schemeClr val="bg1">
                    <a:lumMod val="95000"/>
                    <a:lumOff val="5000"/>
                  </a:schemeClr>
                </a:solidFill>
              </a:rPr>
              <a:t>οβερντόουζ</a:t>
            </a:r>
            <a:r>
              <a:rPr lang="el-GR" sz="2000" b="1" dirty="0" smtClean="0">
                <a:solidFill>
                  <a:schemeClr val="bg1">
                    <a:lumMod val="95000"/>
                    <a:lumOff val="5000"/>
                  </a:schemeClr>
                </a:solidFill>
              </a:rPr>
              <a:t>(υπερβολική δόση). Τη μία από αυτές, είπα, τελείωσα. Μου έκοψαν τις φλέβες και με </a:t>
            </a:r>
            <a:r>
              <a:rPr lang="el-GR" sz="2000" b="1" dirty="0" err="1" smtClean="0">
                <a:solidFill>
                  <a:schemeClr val="bg1">
                    <a:lumMod val="95000"/>
                    <a:lumOff val="5000"/>
                  </a:schemeClr>
                </a:solidFill>
              </a:rPr>
              <a:t>παρπάτησαν</a:t>
            </a:r>
            <a:r>
              <a:rPr lang="el-GR" sz="2000" b="1" dirty="0" smtClean="0">
                <a:solidFill>
                  <a:schemeClr val="bg1">
                    <a:lumMod val="95000"/>
                    <a:lumOff val="5000"/>
                  </a:schemeClr>
                </a:solidFill>
              </a:rPr>
              <a:t> κάτι φίλοι μου. Κατάφερα να γλιτώσω.  Μια μέρα μεταφέρθηκα στο </a:t>
            </a:r>
            <a:r>
              <a:rPr lang="el-GR" sz="2000" b="1" dirty="0" err="1" smtClean="0">
                <a:solidFill>
                  <a:schemeClr val="bg1">
                    <a:lumMod val="95000"/>
                    <a:lumOff val="5000"/>
                  </a:schemeClr>
                </a:solidFill>
              </a:rPr>
              <a:t>Λοιμωδιών</a:t>
            </a:r>
            <a:r>
              <a:rPr lang="el-GR" sz="2000" b="1" dirty="0" smtClean="0">
                <a:solidFill>
                  <a:schemeClr val="bg1">
                    <a:lumMod val="95000"/>
                    <a:lumOff val="5000"/>
                  </a:schemeClr>
                </a:solidFill>
              </a:rPr>
              <a:t> με ηπατικό κώμα. Ηπατίτιδα, θανατηφόρα υπογλυκαιμία, </a:t>
            </a:r>
            <a:r>
              <a:rPr lang="el-GR" sz="2000" b="1" dirty="0" err="1" smtClean="0">
                <a:solidFill>
                  <a:schemeClr val="bg1">
                    <a:lumMod val="95000"/>
                    <a:lumOff val="5000"/>
                  </a:schemeClr>
                </a:solidFill>
              </a:rPr>
              <a:t>συψαιμία</a:t>
            </a:r>
            <a:r>
              <a:rPr lang="el-GR" sz="2000" b="1" dirty="0" smtClean="0">
                <a:solidFill>
                  <a:schemeClr val="bg1">
                    <a:lumMod val="95000"/>
                    <a:lumOff val="5000"/>
                  </a:schemeClr>
                </a:solidFill>
              </a:rPr>
              <a:t> και… κάτι άλλα  ψηλά».</a:t>
            </a:r>
          </a:p>
        </p:txBody>
      </p:sp>
    </p:spTree>
  </p:cSld>
  <p:clrMapOvr>
    <a:masterClrMapping/>
  </p:clrMapOvr>
  <p:transition spd="slow" advTm="7800">
    <p:diamon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Στατιστικά Στοιχεία</a:t>
            </a:r>
            <a:endParaRPr lang="el-GR" u="sng" dirty="0"/>
          </a:p>
        </p:txBody>
      </p:sp>
      <p:sp>
        <p:nvSpPr>
          <p:cNvPr id="3" name="2 - Θέση περιεχομένου"/>
          <p:cNvSpPr>
            <a:spLocks noGrp="1"/>
          </p:cNvSpPr>
          <p:nvPr>
            <p:ph idx="1"/>
          </p:nvPr>
        </p:nvSpPr>
        <p:spPr/>
        <p:txBody>
          <a:bodyPr>
            <a:normAutofit lnSpcReduction="10000"/>
          </a:bodyPr>
          <a:lstStyle/>
          <a:p>
            <a:pPr>
              <a:buFont typeface="Wingdings" pitchFamily="2" charset="2"/>
              <a:buChar char="Ø"/>
            </a:pPr>
            <a:r>
              <a:rPr lang="el-GR" sz="2800" dirty="0" smtClean="0"/>
              <a:t>208 εκατομμύρια άνθρωποι σε όλο τον κόσμο κάνουν χρήση απαγορευμένων ουσιών</a:t>
            </a:r>
          </a:p>
          <a:p>
            <a:pPr>
              <a:buFont typeface="Wingdings" pitchFamily="2" charset="2"/>
              <a:buChar char="Ø"/>
            </a:pPr>
            <a:r>
              <a:rPr lang="el-GR" sz="2800" dirty="0" smtClean="0"/>
              <a:t>Στις ΗΠΑ το 19,7% των μαθητών λυκείου έχει καπνίσει μαριχουάνα </a:t>
            </a:r>
          </a:p>
          <a:p>
            <a:pPr>
              <a:buFont typeface="Wingdings" pitchFamily="2" charset="2"/>
              <a:buChar char="Ø"/>
            </a:pPr>
            <a:r>
              <a:rPr lang="el-GR" sz="2800" dirty="0" smtClean="0"/>
              <a:t>Στην Ευρώπη το 10%- 40% των 15χρονων παιδιών κάνει χρήση </a:t>
            </a:r>
            <a:r>
              <a:rPr lang="el-GR" sz="2800" dirty="0" err="1" smtClean="0"/>
              <a:t>μαριχουανας</a:t>
            </a:r>
            <a:endParaRPr lang="el-GR" sz="2800" dirty="0" smtClean="0"/>
          </a:p>
          <a:p>
            <a:pPr>
              <a:buFont typeface="Wingdings" pitchFamily="2" charset="2"/>
              <a:buChar char="Ø"/>
            </a:pPr>
            <a:r>
              <a:rPr lang="el-GR" sz="2800" dirty="0" smtClean="0"/>
              <a:t>Στην Ισπανία και στη Μ.Βρετανία η χρήση κοκαΐνης από τους νέους μεταξύ 15-16 ετών είναι 4%-6%</a:t>
            </a:r>
            <a:endParaRPr lang="el-GR" sz="2800" dirty="0"/>
          </a:p>
        </p:txBody>
      </p:sp>
    </p:spTree>
  </p:cSld>
  <p:clrMapOvr>
    <a:masterClrMapping/>
  </p:clrMapOvr>
  <p:transition spd="slow" advTm="7800">
    <p:diamon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Φάρμακα και Ναρκωτικά Το Πρόβλημα και η Λύση του.mp4">
            <a:hlinkClick r:id="" action="ppaction://media"/>
          </p:cNvPr>
          <p:cNvPicPr>
            <a:picLocks noGrp="1" noRot="1" noChangeAspect="1"/>
          </p:cNvPicPr>
          <p:nvPr>
            <p:ph idx="1"/>
            <a:videoFile r:link="rId1"/>
          </p:nvPr>
        </p:nvPicPr>
        <p:blipFill>
          <a:blip r:embed="rId3" cstate="print"/>
          <a:stretch>
            <a:fillRect/>
          </a:stretch>
        </p:blipFill>
        <p:spPr>
          <a:xfrm>
            <a:off x="0" y="0"/>
            <a:ext cx="9144000" cy="6858000"/>
          </a:xfrm>
          <a:prstGeom prst="rect">
            <a:avLst/>
          </a:prstGeom>
        </p:spPr>
      </p:pic>
    </p:spTree>
  </p:cSld>
  <p:clrMapOvr>
    <a:masterClrMapping/>
  </p:clrMapOvr>
  <p:transition spd="slow" advTm="7800">
    <p:diamond/>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6"/>
                                        </p:tgtEl>
                                      </p:cBhvr>
                                    </p:cmd>
                                  </p:childTnLst>
                                </p:cTn>
                              </p:par>
                            </p:childTnLst>
                          </p:cTn>
                        </p:par>
                      </p:childTnLst>
                    </p:cTn>
                  </p:par>
                </p:childTnLst>
              </p:cTn>
              <p:nextCondLst>
                <p:cond evt="onClick" delay="0">
                  <p:tgtEl>
                    <p:spTgt spid="6"/>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1000" r="-11000"/>
          </a:stretch>
        </a:blipFill>
        <a:effectLst/>
      </p:bgPr>
    </p:bg>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142908" y="285728"/>
            <a:ext cx="8943980" cy="6572272"/>
          </a:xfrm>
        </p:spPr>
        <p:txBody>
          <a:bodyPr>
            <a:normAutofit/>
          </a:bodyPr>
          <a:lstStyle/>
          <a:p>
            <a:pPr>
              <a:buNone/>
            </a:pPr>
            <a:endParaRPr lang="el-GR" dirty="0" smtClean="0"/>
          </a:p>
          <a:p>
            <a:pPr>
              <a:buNone/>
            </a:pPr>
            <a:r>
              <a:rPr lang="el-GR" dirty="0" smtClean="0"/>
              <a:t>1</a:t>
            </a:r>
            <a:r>
              <a:rPr lang="el-GR" baseline="30000" dirty="0" smtClean="0"/>
              <a:t>ο</a:t>
            </a:r>
            <a:r>
              <a:rPr lang="el-GR" dirty="0" smtClean="0"/>
              <a:t> ΓΕΛ. ΒΕΡΟΙΑ</a:t>
            </a:r>
            <a:br>
              <a:rPr lang="el-GR" dirty="0" smtClean="0"/>
            </a:br>
            <a:r>
              <a:rPr lang="el-GR" dirty="0" smtClean="0"/>
              <a:t/>
            </a:r>
            <a:br>
              <a:rPr lang="el-GR" dirty="0" smtClean="0"/>
            </a:br>
            <a:r>
              <a:rPr lang="el-GR" dirty="0" smtClean="0"/>
              <a:t/>
            </a:r>
            <a:br>
              <a:rPr lang="el-GR" dirty="0" smtClean="0"/>
            </a:br>
            <a:r>
              <a:rPr lang="el-GR" dirty="0" smtClean="0"/>
              <a:t/>
            </a:r>
            <a:br>
              <a:rPr lang="el-GR" dirty="0" smtClean="0"/>
            </a:br>
            <a:r>
              <a:rPr lang="el-GR" dirty="0" smtClean="0"/>
              <a:t> </a:t>
            </a:r>
            <a:r>
              <a:rPr lang="el-GR" sz="2400" dirty="0" smtClean="0"/>
              <a:t> </a:t>
            </a:r>
            <a:r>
              <a:rPr lang="el-GR" sz="2400" u="sng" dirty="0" smtClean="0"/>
              <a:t>Μαθητές:</a:t>
            </a:r>
          </a:p>
          <a:p>
            <a:pPr>
              <a:buNone/>
            </a:pPr>
            <a:r>
              <a:rPr lang="el-GR" sz="2400" dirty="0" smtClean="0"/>
              <a:t> Γιαννοπούλου Ιφιγένεια </a:t>
            </a:r>
          </a:p>
          <a:p>
            <a:pPr>
              <a:buNone/>
            </a:pPr>
            <a:r>
              <a:rPr lang="el-GR" sz="2400" dirty="0" smtClean="0"/>
              <a:t> Κυριαζοπούλου Ευπραξία</a:t>
            </a:r>
          </a:p>
          <a:p>
            <a:pPr>
              <a:buNone/>
            </a:pPr>
            <a:r>
              <a:rPr lang="el-GR" sz="2400" dirty="0" smtClean="0"/>
              <a:t> Λιανίδου Αντωνία</a:t>
            </a:r>
          </a:p>
          <a:p>
            <a:pPr>
              <a:buNone/>
            </a:pPr>
            <a:r>
              <a:rPr lang="el-GR" sz="2400" dirty="0" smtClean="0"/>
              <a:t> Κύρτσιου Μαρία</a:t>
            </a:r>
            <a:br>
              <a:rPr lang="el-GR" sz="2400" dirty="0" smtClean="0"/>
            </a:br>
            <a:r>
              <a:rPr lang="el-GR" sz="2400" dirty="0" smtClean="0"/>
              <a:t/>
            </a:r>
            <a:br>
              <a:rPr lang="el-GR" sz="2400" dirty="0" smtClean="0"/>
            </a:br>
            <a:endParaRPr lang="el-GR" sz="2400" dirty="0" smtClean="0"/>
          </a:p>
          <a:p>
            <a:pPr>
              <a:buNone/>
            </a:pPr>
            <a:endParaRPr lang="el-GR" sz="2400" u="sng" dirty="0" smtClean="0"/>
          </a:p>
          <a:p>
            <a:pPr>
              <a:buNone/>
            </a:pPr>
            <a:r>
              <a:rPr lang="el-GR" sz="2400" u="sng" dirty="0" smtClean="0"/>
              <a:t>Υπεύθυνος καθηγητής</a:t>
            </a:r>
            <a:r>
              <a:rPr lang="el-GR" sz="2400" dirty="0" smtClean="0"/>
              <a:t>: </a:t>
            </a:r>
            <a:r>
              <a:rPr lang="el-GR" sz="2400" dirty="0" err="1" smtClean="0"/>
              <a:t>Αμπλάς</a:t>
            </a:r>
            <a:r>
              <a:rPr lang="el-GR" sz="2400" dirty="0" smtClean="0"/>
              <a:t> Αναστάσιος</a:t>
            </a:r>
            <a:endParaRPr lang="el-GR" sz="2400" dirty="0"/>
          </a:p>
        </p:txBody>
      </p:sp>
      <p:sp>
        <p:nvSpPr>
          <p:cNvPr id="4" name="3 - Ορθογώνιο"/>
          <p:cNvSpPr/>
          <p:nvPr/>
        </p:nvSpPr>
        <p:spPr>
          <a:xfrm>
            <a:off x="4479633" y="2967335"/>
            <a:ext cx="184730" cy="923330"/>
          </a:xfrm>
          <a:prstGeom prst="rect">
            <a:avLst/>
          </a:prstGeom>
          <a:noFill/>
        </p:spPr>
        <p:txBody>
          <a:bodyPr wrap="none" lIns="91440" tIns="45720" rIns="91440" bIns="45720">
            <a:spAutoFit/>
          </a:bodyPr>
          <a:lstStyle/>
          <a:p>
            <a:pPr algn="ctr"/>
            <a:endParaRPr lang="el-GR" sz="5400" b="1" cap="none" spc="0"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Tree>
  </p:cSld>
  <p:clrMapOvr>
    <a:masterClrMapping/>
  </p:clrMapOvr>
  <p:transition spd="slow" advTm="7800">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ΟΡΙΣΜΟΣ</a:t>
            </a:r>
            <a:endParaRPr lang="el-GR" u="sng" dirty="0"/>
          </a:p>
        </p:txBody>
      </p:sp>
      <p:sp>
        <p:nvSpPr>
          <p:cNvPr id="3" name="2 - Θέση περιεχομένου"/>
          <p:cNvSpPr>
            <a:spLocks noGrp="1"/>
          </p:cNvSpPr>
          <p:nvPr>
            <p:ph idx="1"/>
          </p:nvPr>
        </p:nvSpPr>
        <p:spPr/>
        <p:txBody>
          <a:bodyPr/>
          <a:lstStyle/>
          <a:p>
            <a:pPr>
              <a:buNone/>
            </a:pPr>
            <a:r>
              <a:rPr lang="el-GR" dirty="0" smtClean="0"/>
              <a:t>    </a:t>
            </a:r>
            <a:r>
              <a:rPr lang="el-GR" sz="2400" dirty="0" smtClean="0"/>
              <a:t>Ο όρος ναρκωτικό προτάθηκε από τον Γαληνό για να περιγράψει δραστικές ουσίες που μουδιάζουν ή νεκρώνουν προκαλώντας απώλεια αισθήσεων ή παράλυση.</a:t>
            </a:r>
          </a:p>
          <a:p>
            <a:pPr>
              <a:buNone/>
            </a:pPr>
            <a:endParaRPr lang="el-GR" dirty="0"/>
          </a:p>
        </p:txBody>
      </p:sp>
      <p:pic>
        <p:nvPicPr>
          <p:cNvPr id="4" name="3 - Εικόνα" descr="ImageHandler.jpg"/>
          <p:cNvPicPr>
            <a:picLocks noChangeAspect="1"/>
          </p:cNvPicPr>
          <p:nvPr/>
        </p:nvPicPr>
        <p:blipFill>
          <a:blip r:embed="rId2" cstate="print"/>
          <a:stretch>
            <a:fillRect/>
          </a:stretch>
        </p:blipFill>
        <p:spPr>
          <a:xfrm>
            <a:off x="1000100" y="3500438"/>
            <a:ext cx="6477018" cy="2786082"/>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u="sng" dirty="0" smtClean="0"/>
              <a:t>ΧΟΡΗΓΗΣΗ</a:t>
            </a:r>
            <a:endParaRPr lang="el-GR" u="sng" dirty="0"/>
          </a:p>
        </p:txBody>
      </p:sp>
      <p:sp>
        <p:nvSpPr>
          <p:cNvPr id="3" name="2 - Θέση περιεχομένου"/>
          <p:cNvSpPr>
            <a:spLocks noGrp="1"/>
          </p:cNvSpPr>
          <p:nvPr>
            <p:ph idx="1"/>
          </p:nvPr>
        </p:nvSpPr>
        <p:spPr>
          <a:xfrm>
            <a:off x="428596" y="1428736"/>
            <a:ext cx="8229600" cy="4572000"/>
          </a:xfrm>
        </p:spPr>
        <p:txBody>
          <a:bodyPr/>
          <a:lstStyle/>
          <a:p>
            <a:pPr>
              <a:buNone/>
            </a:pPr>
            <a:r>
              <a:rPr lang="el-GR" dirty="0" smtClean="0"/>
              <a:t>    </a:t>
            </a:r>
            <a:r>
              <a:rPr lang="el-GR" sz="2000" dirty="0" smtClean="0"/>
              <a:t>Τα ναρκωτικά μπορούν να χορηγηθούν με διάφορους τρόπους. Στα πλαίσια ιατρικής χρήσης λαμβάνονται στοματικά, επιδερμικά (τσιρότα), σε ενέσιμη μορφή ή ως υπόθετα. Στα πλαίσια ψυχαγωγικής χρήσης λαμβάνονται στοματικά, επίσης σε μορφή καρπού, ρινικά σε μορφή σκόνης, ενέσιμα (υποδόρια ή ενδοφλέβια) ανάλογα με την εκάστοτε ουσία. </a:t>
            </a:r>
            <a:br>
              <a:rPr lang="el-GR" sz="2000" dirty="0" smtClean="0"/>
            </a:br>
            <a:r>
              <a:rPr lang="el-GR" sz="2000" dirty="0" smtClean="0"/>
              <a:t>-Η ψυχαγωγική χρήση υπόθετων δεν είναι συνήθης. </a:t>
            </a:r>
            <a:endParaRPr lang="el-GR" sz="2000" dirty="0"/>
          </a:p>
        </p:txBody>
      </p:sp>
      <p:pic>
        <p:nvPicPr>
          <p:cNvPr id="4" name="3 - Εικόνα" descr="115922g-picture_4.png"/>
          <p:cNvPicPr>
            <a:picLocks noChangeAspect="1"/>
          </p:cNvPicPr>
          <p:nvPr/>
        </p:nvPicPr>
        <p:blipFill>
          <a:blip r:embed="rId2" cstate="print"/>
          <a:stretch>
            <a:fillRect/>
          </a:stretch>
        </p:blipFill>
        <p:spPr>
          <a:xfrm>
            <a:off x="607665" y="4286256"/>
            <a:ext cx="3603317" cy="2391622"/>
          </a:xfrm>
          <a:prstGeom prst="rect">
            <a:avLst/>
          </a:prstGeom>
        </p:spPr>
      </p:pic>
      <p:pic>
        <p:nvPicPr>
          <p:cNvPr id="5" name="4 - Εικόνα" descr="bigstock-Drug-Syringe-And-Cooked-Heroin-76081889.jpg"/>
          <p:cNvPicPr>
            <a:picLocks noChangeAspect="1"/>
          </p:cNvPicPr>
          <p:nvPr/>
        </p:nvPicPr>
        <p:blipFill>
          <a:blip r:embed="rId3" cstate="print"/>
          <a:stretch>
            <a:fillRect/>
          </a:stretch>
        </p:blipFill>
        <p:spPr>
          <a:xfrm>
            <a:off x="4714876" y="4295164"/>
            <a:ext cx="3857652" cy="2411033"/>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u="sng" dirty="0" smtClean="0"/>
              <a:t>ΕΙΔΗ ΝΑΡΚΩΤΙΚΩΝ</a:t>
            </a:r>
            <a:endParaRPr lang="el-GR" u="sng" dirty="0"/>
          </a:p>
        </p:txBody>
      </p:sp>
      <p:sp>
        <p:nvSpPr>
          <p:cNvPr id="3" name="2 - Θέση περιεχομένου"/>
          <p:cNvSpPr>
            <a:spLocks noGrp="1"/>
          </p:cNvSpPr>
          <p:nvPr>
            <p:ph idx="1"/>
          </p:nvPr>
        </p:nvSpPr>
        <p:spPr/>
        <p:txBody>
          <a:bodyPr numCol="2">
            <a:normAutofit/>
          </a:bodyPr>
          <a:lstStyle/>
          <a:p>
            <a:pPr>
              <a:buFont typeface="Wingdings" pitchFamily="2" charset="2"/>
              <a:buChar char="v"/>
            </a:pPr>
            <a:r>
              <a:rPr lang="el-GR" i="1" u="sng" dirty="0" smtClean="0"/>
              <a:t>Ελαφρά ναρκωτικά</a:t>
            </a:r>
            <a:br>
              <a:rPr lang="el-GR" i="1" u="sng" dirty="0" smtClean="0"/>
            </a:br>
            <a:r>
              <a:rPr lang="el-GR" sz="2000" dirty="0" smtClean="0"/>
              <a:t>-μαριχουάνα</a:t>
            </a:r>
            <a:br>
              <a:rPr lang="el-GR" sz="2000" dirty="0" smtClean="0"/>
            </a:br>
            <a:r>
              <a:rPr lang="el-GR" sz="2000" dirty="0" smtClean="0"/>
              <a:t>-χασίς</a:t>
            </a:r>
            <a:r>
              <a:rPr lang="el-GR" sz="2000" i="1" u="sng" dirty="0" smtClean="0"/>
              <a:t> </a:t>
            </a:r>
            <a:endParaRPr lang="el-GR" sz="2400" i="1" u="sng" dirty="0" smtClean="0"/>
          </a:p>
          <a:p>
            <a:pPr>
              <a:buFont typeface="Wingdings" pitchFamily="2" charset="2"/>
              <a:buChar char="v"/>
            </a:pPr>
            <a:r>
              <a:rPr lang="el-GR" i="1" u="sng" dirty="0" smtClean="0"/>
              <a:t>Σκληρά ναρκωτικά</a:t>
            </a:r>
            <a:br>
              <a:rPr lang="el-GR" i="1" u="sng" dirty="0" smtClean="0"/>
            </a:br>
            <a:r>
              <a:rPr lang="el-GR" sz="2000" dirty="0" smtClean="0"/>
              <a:t>-όπιο</a:t>
            </a:r>
            <a:br>
              <a:rPr lang="el-GR" sz="2000" dirty="0" smtClean="0"/>
            </a:br>
            <a:r>
              <a:rPr lang="el-GR" sz="2000" dirty="0" smtClean="0"/>
              <a:t>-ηρωίνη</a:t>
            </a:r>
            <a:br>
              <a:rPr lang="el-GR" sz="2000" dirty="0" smtClean="0"/>
            </a:br>
            <a:r>
              <a:rPr lang="el-GR" sz="2000" dirty="0" smtClean="0"/>
              <a:t>-μορφίνη</a:t>
            </a:r>
            <a:br>
              <a:rPr lang="el-GR" sz="2000" dirty="0" smtClean="0"/>
            </a:br>
            <a:r>
              <a:rPr lang="el-GR" sz="2000" dirty="0" smtClean="0"/>
              <a:t>-κοκαΐνη</a:t>
            </a:r>
            <a:br>
              <a:rPr lang="el-GR" sz="2000" dirty="0" smtClean="0"/>
            </a:br>
            <a:r>
              <a:rPr lang="el-GR" sz="2000" dirty="0" smtClean="0"/>
              <a:t>-</a:t>
            </a:r>
            <a:r>
              <a:rPr lang="en-US" sz="2000" dirty="0" smtClean="0"/>
              <a:t>LSD(</a:t>
            </a:r>
            <a:r>
              <a:rPr lang="el-GR" sz="2000" dirty="0" smtClean="0"/>
              <a:t> </a:t>
            </a:r>
            <a:r>
              <a:rPr lang="el-GR" sz="2000" dirty="0" err="1" smtClean="0"/>
              <a:t>Λυσεργικό</a:t>
            </a:r>
            <a:r>
              <a:rPr lang="el-GR" sz="2000" dirty="0" smtClean="0"/>
              <a:t> οξύ)</a:t>
            </a:r>
            <a:br>
              <a:rPr lang="el-GR" sz="2000" dirty="0" smtClean="0"/>
            </a:br>
            <a:r>
              <a:rPr lang="el-GR" sz="2000" dirty="0" smtClean="0"/>
              <a:t>-Αμφεταμίνες</a:t>
            </a:r>
            <a:br>
              <a:rPr lang="el-GR" sz="2000" dirty="0" smtClean="0"/>
            </a:br>
            <a:r>
              <a:rPr lang="el-GR" sz="2000" dirty="0" smtClean="0"/>
              <a:t>-Βαρβιτουρικά </a:t>
            </a:r>
            <a:br>
              <a:rPr lang="el-GR" sz="2000" dirty="0" smtClean="0"/>
            </a:br>
            <a:r>
              <a:rPr lang="el-GR" sz="2000" dirty="0" smtClean="0"/>
              <a:t>-Έκσταση</a:t>
            </a:r>
            <a:br>
              <a:rPr lang="el-GR" sz="2000" dirty="0" smtClean="0"/>
            </a:br>
            <a:r>
              <a:rPr lang="el-GR" sz="2400" dirty="0" smtClean="0"/>
              <a:t/>
            </a:r>
            <a:br>
              <a:rPr lang="el-GR" sz="2400" dirty="0" smtClean="0"/>
            </a:br>
            <a:r>
              <a:rPr lang="el-GR" i="1" u="sng" dirty="0" smtClean="0"/>
              <a:t/>
            </a:r>
            <a:br>
              <a:rPr lang="el-GR" i="1" u="sng" dirty="0" smtClean="0"/>
            </a:br>
            <a:r>
              <a:rPr lang="el-GR" i="1" dirty="0" smtClean="0"/>
              <a:t/>
            </a:r>
            <a:br>
              <a:rPr lang="el-GR" i="1" dirty="0" smtClean="0"/>
            </a:br>
            <a:r>
              <a:rPr lang="el-GR" i="1" dirty="0" smtClean="0"/>
              <a:t>                </a:t>
            </a:r>
            <a:endParaRPr lang="el-GR" sz="2400" i="1" dirty="0" smtClean="0"/>
          </a:p>
          <a:p>
            <a:pPr>
              <a:buNone/>
            </a:pPr>
            <a:r>
              <a:rPr lang="el-GR" i="1" dirty="0" smtClean="0"/>
              <a:t/>
            </a:r>
            <a:br>
              <a:rPr lang="el-GR" i="1" dirty="0" smtClean="0"/>
            </a:br>
            <a:r>
              <a:rPr lang="el-GR" i="1" dirty="0" smtClean="0"/>
              <a:t>                                         </a:t>
            </a:r>
            <a:br>
              <a:rPr lang="el-GR" i="1" dirty="0" smtClean="0"/>
            </a:br>
            <a:endParaRPr lang="el-GR" i="1" dirty="0"/>
          </a:p>
        </p:txBody>
      </p:sp>
      <p:pic>
        <p:nvPicPr>
          <p:cNvPr id="5" name="4 - Εικόνα" descr="assets_LARGE_t_420_54246758_type12128.jpg"/>
          <p:cNvPicPr>
            <a:picLocks noChangeAspect="1"/>
          </p:cNvPicPr>
          <p:nvPr/>
        </p:nvPicPr>
        <p:blipFill>
          <a:blip r:embed="rId2" cstate="print"/>
          <a:stretch>
            <a:fillRect/>
          </a:stretch>
        </p:blipFill>
        <p:spPr>
          <a:xfrm>
            <a:off x="4643438" y="2071678"/>
            <a:ext cx="4500562" cy="3643338"/>
          </a:xfrm>
          <a:prstGeom prst="rect">
            <a:avLst/>
          </a:prstGeom>
        </p:spPr>
      </p:pic>
    </p:spTree>
  </p:cSld>
  <p:clrMapOvr>
    <a:masterClrMapping/>
  </p:clrMapOvr>
  <p:transition spd="slow" advTm="7800">
    <p:diamon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slide_6.jpg"/>
          <p:cNvPicPr>
            <a:picLocks noGrp="1" noChangeAspect="1"/>
          </p:cNvPicPr>
          <p:nvPr>
            <p:ph idx="1"/>
          </p:nvPr>
        </p:nvPicPr>
        <p:blipFill>
          <a:blip r:embed="rId2" cstate="print"/>
          <a:stretch>
            <a:fillRect/>
          </a:stretch>
        </p:blipFill>
        <p:spPr>
          <a:xfrm>
            <a:off x="0" y="0"/>
            <a:ext cx="9143999" cy="6858000"/>
          </a:xfrm>
        </p:spPr>
      </p:pic>
    </p:spTree>
  </p:cSld>
  <p:clrMapOvr>
    <a:masterClrMapping/>
  </p:clrMapOvr>
  <p:transition spd="slow" advTm="7800">
    <p:diamon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u="sng" dirty="0" smtClean="0"/>
              <a:t>Αίτια χρήσης</a:t>
            </a:r>
            <a:endParaRPr lang="el-GR" sz="5400" u="sng" dirty="0"/>
          </a:p>
        </p:txBody>
      </p:sp>
      <p:sp>
        <p:nvSpPr>
          <p:cNvPr id="3" name="2 - Θέση περιεχομένου"/>
          <p:cNvSpPr>
            <a:spLocks noGrp="1"/>
          </p:cNvSpPr>
          <p:nvPr>
            <p:ph idx="1"/>
          </p:nvPr>
        </p:nvSpPr>
        <p:spPr/>
        <p:txBody>
          <a:bodyPr>
            <a:normAutofit/>
          </a:bodyPr>
          <a:lstStyle/>
          <a:p>
            <a:pPr>
              <a:buFont typeface="Wingdings" pitchFamily="2" charset="2"/>
              <a:buChar char="Ø"/>
            </a:pPr>
            <a:r>
              <a:rPr lang="el-GR" dirty="0" smtClean="0"/>
              <a:t> Ψυχολογικά ή οικογενειακά προβλήματα</a:t>
            </a:r>
          </a:p>
          <a:p>
            <a:pPr>
              <a:buFont typeface="Wingdings" pitchFamily="2" charset="2"/>
              <a:buChar char="Ø"/>
            </a:pPr>
            <a:r>
              <a:rPr lang="el-GR" dirty="0" smtClean="0"/>
              <a:t>Επιθυμία για συμμετοχή σε μία συγκεκριμένη ομάδα</a:t>
            </a:r>
          </a:p>
          <a:p>
            <a:pPr>
              <a:buFont typeface="Wingdings" pitchFamily="2" charset="2"/>
              <a:buChar char="Ø"/>
            </a:pPr>
            <a:r>
              <a:rPr lang="el-GR" dirty="0" smtClean="0"/>
              <a:t>Ανάγκη για αναγνώριση</a:t>
            </a:r>
          </a:p>
          <a:p>
            <a:pPr>
              <a:buFont typeface="Wingdings" pitchFamily="2" charset="2"/>
              <a:buChar char="Ø"/>
            </a:pPr>
            <a:r>
              <a:rPr lang="el-GR" dirty="0" smtClean="0"/>
              <a:t> Προτροπή της παρέας</a:t>
            </a:r>
          </a:p>
          <a:p>
            <a:pPr>
              <a:buFont typeface="Wingdings" pitchFamily="2" charset="2"/>
              <a:buChar char="Ø"/>
            </a:pPr>
            <a:r>
              <a:rPr lang="el-GR" dirty="0" smtClean="0"/>
              <a:t>Περιέργεια</a:t>
            </a:r>
          </a:p>
          <a:p>
            <a:pPr>
              <a:buFont typeface="Wingdings" pitchFamily="2" charset="2"/>
              <a:buChar char="Ø"/>
            </a:pPr>
            <a:r>
              <a:rPr lang="el-GR" dirty="0" smtClean="0"/>
              <a:t>Μιμητισμός </a:t>
            </a:r>
          </a:p>
          <a:p>
            <a:pPr>
              <a:buFont typeface="Wingdings" pitchFamily="2" charset="2"/>
              <a:buChar char="Ø"/>
            </a:pPr>
            <a:r>
              <a:rPr lang="el-GR" dirty="0" smtClean="0"/>
              <a:t>Προσωπικότητα</a:t>
            </a:r>
            <a:endParaRPr lang="el-GR" dirty="0"/>
          </a:p>
        </p:txBody>
      </p:sp>
    </p:spTree>
  </p:cSld>
  <p:clrMapOvr>
    <a:masterClrMapping/>
  </p:clrMapOvr>
  <p:transition spd="slow" advTm="7800">
    <p:diamon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5000" r="-25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u="sng" dirty="0" smtClean="0"/>
              <a:t>Αποτελέσματα</a:t>
            </a:r>
            <a:endParaRPr lang="el-GR" sz="5400" u="sng" dirty="0"/>
          </a:p>
        </p:txBody>
      </p:sp>
      <p:sp>
        <p:nvSpPr>
          <p:cNvPr id="3" name="2 - Θέση περιεχομένου"/>
          <p:cNvSpPr>
            <a:spLocks noGrp="1"/>
          </p:cNvSpPr>
          <p:nvPr>
            <p:ph idx="1"/>
          </p:nvPr>
        </p:nvSpPr>
        <p:spPr/>
        <p:txBody>
          <a:bodyPr>
            <a:normAutofit/>
          </a:bodyPr>
          <a:lstStyle/>
          <a:p>
            <a:pPr>
              <a:buNone/>
            </a:pPr>
            <a:r>
              <a:rPr lang="el-GR" sz="2800" dirty="0" smtClean="0"/>
              <a:t>     Τα αποτελέσματα της χρήσης ναρκωτικών εξαρτώνται κυρίως από τη δόση, τον τρόπο χορήγησης, προηγούμενη έκθεση στην ουσία και τις προσδοκίες του χρήστη. Μια μικρή ποσότητα δρα ως διεγερτικό(αυξάνει τη δραστηριότητα). Μια μεγαλύτερη ποσότητα δρα ως  ηρεμιστικό(μειώνει τη δραστηριότητα) και μια ακόμα μεγαλύτερη ποσότητα ενεργεί ως δηλητήριο και μπορεί να σκοτώσει.</a:t>
            </a:r>
            <a:endParaRPr lang="el-GR" sz="2800" dirty="0"/>
          </a:p>
        </p:txBody>
      </p:sp>
    </p:spTree>
  </p:cSld>
  <p:clrMapOvr>
    <a:masterClrMapping/>
  </p:clrMapOvr>
  <p:transition spd="slow" advTm="7800">
    <p:diamon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8000" r="-28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214346" y="214290"/>
            <a:ext cx="8229600" cy="1143000"/>
          </a:xfrm>
        </p:spPr>
        <p:txBody>
          <a:bodyPr/>
          <a:lstStyle/>
          <a:p>
            <a:r>
              <a:rPr lang="el-GR" i="1" u="sng" dirty="0" smtClean="0"/>
              <a:t>Ειδικότερα:</a:t>
            </a:r>
            <a:r>
              <a:rPr lang="el-GR" dirty="0" smtClean="0"/>
              <a:t> </a:t>
            </a:r>
            <a:endParaRPr lang="el-GR" dirty="0"/>
          </a:p>
        </p:txBody>
      </p:sp>
      <p:sp>
        <p:nvSpPr>
          <p:cNvPr id="3" name="2 - Θέση περιεχομένου"/>
          <p:cNvSpPr>
            <a:spLocks noGrp="1"/>
          </p:cNvSpPr>
          <p:nvPr>
            <p:ph idx="1"/>
          </p:nvPr>
        </p:nvSpPr>
        <p:spPr/>
        <p:txBody>
          <a:bodyPr/>
          <a:lstStyle/>
          <a:p>
            <a:pPr>
              <a:buFont typeface="Wingdings" pitchFamily="2" charset="2"/>
              <a:buChar char="Ø"/>
            </a:pPr>
            <a:r>
              <a:rPr lang="el-GR" i="1" dirty="0" smtClean="0"/>
              <a:t>Σε θεραπευτικό πλαίσιο:</a:t>
            </a:r>
          </a:p>
          <a:p>
            <a:pPr>
              <a:buFontTx/>
              <a:buChar char="-"/>
            </a:pPr>
            <a:r>
              <a:rPr lang="el-GR" sz="2400" dirty="0" smtClean="0"/>
              <a:t>αντιμετώπιση πόνου ,βήχα ,οξείας  διάρροιας </a:t>
            </a:r>
          </a:p>
          <a:p>
            <a:pPr>
              <a:buFontTx/>
              <a:buChar char="-"/>
            </a:pPr>
            <a:r>
              <a:rPr lang="el-GR" sz="2400" dirty="0" smtClean="0"/>
              <a:t>αίσθηση ευφορίας </a:t>
            </a:r>
          </a:p>
          <a:p>
            <a:pPr>
              <a:buFontTx/>
              <a:buChar char="-"/>
            </a:pPr>
            <a:r>
              <a:rPr lang="el-GR" sz="2400" dirty="0" smtClean="0"/>
              <a:t>μείωση έντασης , άγχους , επιθετικότητας </a:t>
            </a:r>
          </a:p>
          <a:p>
            <a:pPr>
              <a:buFont typeface="Wingdings" pitchFamily="2" charset="2"/>
              <a:buChar char="Ø"/>
            </a:pPr>
            <a:r>
              <a:rPr lang="el-GR" i="1" dirty="0" smtClean="0"/>
              <a:t> Σε ψυχαγωγικό πλαίσιο(παρενέργειες)  </a:t>
            </a:r>
          </a:p>
          <a:p>
            <a:pPr>
              <a:buNone/>
            </a:pPr>
            <a:r>
              <a:rPr lang="el-GR" sz="2400" i="1" dirty="0" smtClean="0"/>
              <a:t>-    </a:t>
            </a:r>
            <a:r>
              <a:rPr lang="el-GR" sz="2400" dirty="0" smtClean="0"/>
              <a:t>ζάλη, κνησμός, αϋπνία, αδυναμία συγκέντρωσης, απάθεια, μειωμένη φυσική δραστηριότητα</a:t>
            </a:r>
          </a:p>
          <a:p>
            <a:pPr>
              <a:buFontTx/>
              <a:buChar char="-"/>
            </a:pPr>
            <a:r>
              <a:rPr lang="el-GR" sz="2400" dirty="0" smtClean="0"/>
              <a:t>συστολή ή διαστολή της κόρης, διαστολή των υποδόριων αιμοφόρων αγγείων</a:t>
            </a:r>
          </a:p>
          <a:p>
            <a:pPr>
              <a:buNone/>
            </a:pPr>
            <a:endParaRPr lang="el-GR" sz="2400" dirty="0" smtClean="0"/>
          </a:p>
          <a:p>
            <a:pPr>
              <a:buFontTx/>
              <a:buChar char="-"/>
            </a:pPr>
            <a:endParaRPr lang="el-GR" dirty="0"/>
          </a:p>
        </p:txBody>
      </p:sp>
    </p:spTree>
  </p:cSld>
  <p:clrMapOvr>
    <a:masterClrMapping/>
  </p:clrMapOvr>
  <p:transition spd="slow" advTm="7800">
    <p:diamon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500034" y="285728"/>
            <a:ext cx="8229600" cy="2428892"/>
          </a:xfrm>
        </p:spPr>
        <p:txBody>
          <a:bodyPr>
            <a:normAutofit fontScale="77500" lnSpcReduction="20000"/>
          </a:bodyPr>
          <a:lstStyle/>
          <a:p>
            <a:pPr>
              <a:buNone/>
            </a:pPr>
            <a:r>
              <a:rPr lang="en-US" dirty="0" smtClean="0"/>
              <a:t>     </a:t>
            </a:r>
            <a:r>
              <a:rPr lang="el-GR" dirty="0" smtClean="0"/>
              <a:t>Είναι ιδιαίτερα σημαντικό να αποφεύγεται κατά τη διάρκεια της εγκυμοσύνης η χρήση μαριχουάνας, κοκαΐνης και άλλων ναρκωτικών. Η κατάχρηση αυτών των ουσιών κατά τη διάρκεια της εγκυμοσύνης αυξάνει τον κίνδυνο γέννησης παιδιού με χαμηλό σωματικό βάρος, μικρή περίμετρο κεφαλής, πρόωρου τοκετού και άλλων αναπτυξιακών προβλημάτων</a:t>
            </a:r>
            <a:r>
              <a:rPr lang="en-US" dirty="0" smtClean="0"/>
              <a:t>.</a:t>
            </a:r>
            <a:endParaRPr lang="el-GR" dirty="0" smtClean="0"/>
          </a:p>
          <a:p>
            <a:pPr>
              <a:buNone/>
            </a:pPr>
            <a:endParaRPr lang="el-GR" dirty="0"/>
          </a:p>
        </p:txBody>
      </p:sp>
      <p:pic>
        <p:nvPicPr>
          <p:cNvPr id="4" name="3 - Εικόνα" descr="6ba2b87ee6994582d5c85b8f95334eb6.jpg"/>
          <p:cNvPicPr>
            <a:picLocks noChangeAspect="1"/>
          </p:cNvPicPr>
          <p:nvPr/>
        </p:nvPicPr>
        <p:blipFill>
          <a:blip r:embed="rId2" cstate="print"/>
          <a:stretch>
            <a:fillRect/>
          </a:stretch>
        </p:blipFill>
        <p:spPr>
          <a:xfrm>
            <a:off x="4572000" y="2643182"/>
            <a:ext cx="4357718" cy="3643338"/>
          </a:xfrm>
          <a:prstGeom prst="rect">
            <a:avLst/>
          </a:prstGeom>
        </p:spPr>
      </p:pic>
      <p:pic>
        <p:nvPicPr>
          <p:cNvPr id="7" name="6 - Εικόνα" descr="pregnancyDrugs.jpg"/>
          <p:cNvPicPr>
            <a:picLocks noChangeAspect="1"/>
          </p:cNvPicPr>
          <p:nvPr/>
        </p:nvPicPr>
        <p:blipFill>
          <a:blip r:embed="rId3" cstate="print"/>
          <a:stretch>
            <a:fillRect/>
          </a:stretch>
        </p:blipFill>
        <p:spPr>
          <a:xfrm>
            <a:off x="142844" y="2643182"/>
            <a:ext cx="4214842" cy="3643338"/>
          </a:xfrm>
          <a:prstGeom prst="rect">
            <a:avLst/>
          </a:prstGeom>
        </p:spPr>
      </p:pic>
    </p:spTree>
  </p:cSld>
  <p:clrMapOvr>
    <a:masterClrMapping/>
  </p:clrMapOvr>
  <p:transition spd="slow" advTm="7800">
    <p:diamond/>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Ζωντάνια">
  <a:themeElements>
    <a:clrScheme name="Προσαρμοσμένος 4">
      <a:dk1>
        <a:sysClr val="windowText" lastClr="000000"/>
      </a:dk1>
      <a:lt1>
        <a:sysClr val="window" lastClr="FFFFFF"/>
      </a:lt1>
      <a:dk2>
        <a:srgbClr val="666666"/>
      </a:dk2>
      <a:lt2>
        <a:srgbClr val="D2D2D2"/>
      </a:lt2>
      <a:accent1>
        <a:srgbClr val="FFFF58"/>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Ζωντάνια">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Ζωντάνια">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425</TotalTime>
  <Words>537</Words>
  <Application>Microsoft Office PowerPoint</Application>
  <PresentationFormat>Προβολή στην οθόνη (4:3)</PresentationFormat>
  <Paragraphs>55</Paragraphs>
  <Slides>17</Slides>
  <Notes>1</Notes>
  <HiddenSlides>0</HiddenSlides>
  <MMClips>1</MMClips>
  <ScaleCrop>false</ScaleCrop>
  <HeadingPairs>
    <vt:vector size="4" baseType="variant">
      <vt:variant>
        <vt:lpstr>Θέμα</vt:lpstr>
      </vt:variant>
      <vt:variant>
        <vt:i4>1</vt:i4>
      </vt:variant>
      <vt:variant>
        <vt:lpstr>Τίτλοι διαφανειών</vt:lpstr>
      </vt:variant>
      <vt:variant>
        <vt:i4>17</vt:i4>
      </vt:variant>
    </vt:vector>
  </HeadingPairs>
  <TitlesOfParts>
    <vt:vector size="18" baseType="lpstr">
      <vt:lpstr>Ζωντάνια</vt:lpstr>
      <vt:lpstr>ΝΑΡΚΩΤΙΚΑ</vt:lpstr>
      <vt:lpstr>ΟΡΙΣΜΟΣ</vt:lpstr>
      <vt:lpstr>ΧΟΡΗΓΗΣΗ</vt:lpstr>
      <vt:lpstr>ΕΙΔΗ ΝΑΡΚΩΤΙΚΩΝ</vt:lpstr>
      <vt:lpstr>Διαφάνεια 5</vt:lpstr>
      <vt:lpstr>Αίτια χρήσης</vt:lpstr>
      <vt:lpstr>Αποτελέσματα</vt:lpstr>
      <vt:lpstr>Ειδικότερα: </vt:lpstr>
      <vt:lpstr>Διαφάνεια 9</vt:lpstr>
      <vt:lpstr>Η σοβαρότερη συνέπεια για το άτομο: ΕΞΑΡΤΗΣΗ</vt:lpstr>
      <vt:lpstr>Διαφάνεια 11</vt:lpstr>
      <vt:lpstr>Μέθοδοι θεραπείας-απεξάρτηση</vt:lpstr>
      <vt:lpstr>Διαφάνεια 13</vt:lpstr>
      <vt:lpstr>Προσωπικά βιώματα</vt:lpstr>
      <vt:lpstr>Στατιστικά Στοιχεία</vt:lpstr>
      <vt:lpstr>Διαφάνεια 16</vt:lpstr>
      <vt:lpstr>Διαφάνεια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ΝΑΡΚΩΤΙΚΑ</dc:title>
  <dc:creator>Home</dc:creator>
  <cp:lastModifiedBy>Home</cp:lastModifiedBy>
  <cp:revision>54</cp:revision>
  <dcterms:created xsi:type="dcterms:W3CDTF">2016-04-10T17:33:12Z</dcterms:created>
  <dcterms:modified xsi:type="dcterms:W3CDTF">2016-04-12T21:58:13Z</dcterms:modified>
</cp:coreProperties>
</file>