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Default Extension="wdp" ContentType="image/vnd.ms-photo"/>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90" r:id="rId2"/>
    <p:sldId id="287" r:id="rId3"/>
    <p:sldId id="288" r:id="rId4"/>
    <p:sldId id="289" r:id="rId5"/>
    <p:sldId id="257" r:id="rId6"/>
    <p:sldId id="258" r:id="rId7"/>
    <p:sldId id="259" r:id="rId8"/>
    <p:sldId id="261" r:id="rId9"/>
    <p:sldId id="262" r:id="rId10"/>
    <p:sldId id="263" r:id="rId11"/>
    <p:sldId id="264" r:id="rId12"/>
    <p:sldId id="273" r:id="rId13"/>
    <p:sldId id="285" r:id="rId14"/>
    <p:sldId id="276" r:id="rId15"/>
    <p:sldId id="277" r:id="rId16"/>
    <p:sldId id="278" r:id="rId17"/>
    <p:sldId id="284" r:id="rId18"/>
    <p:sldId id="283" r:id="rId19"/>
    <p:sldId id="279" r:id="rId20"/>
    <p:sldId id="280" r:id="rId21"/>
    <p:sldId id="281" r:id="rId22"/>
    <p:sldId id="286" r:id="rId23"/>
    <p:sldId id="272" r:id="rId24"/>
    <p:sldId id="265" r:id="rId25"/>
    <p:sldId id="266" r:id="rId26"/>
    <p:sldId id="267" r:id="rId27"/>
    <p:sldId id="268" r:id="rId28"/>
    <p:sldId id="269" r:id="rId29"/>
    <p:sldId id="270" r:id="rId30"/>
    <p:sldId id="271" r:id="rId31"/>
    <p:sldId id="291"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1D6"/>
    <a:srgbClr val="993366"/>
    <a:srgbClr val="99CCFF"/>
    <a:srgbClr val="B469FF"/>
    <a:srgbClr val="CC99FF"/>
    <a:srgbClr val="9966FF"/>
    <a:srgbClr val="66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94660"/>
  </p:normalViewPr>
  <p:slideViewPr>
    <p:cSldViewPr>
      <p:cViewPr>
        <p:scale>
          <a:sx n="70" d="100"/>
          <a:sy n="70" d="100"/>
        </p:scale>
        <p:origin x="-1188"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_________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_________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_________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_________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______________Microsoft_Office_Excel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_________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dPt>
            <c:idx val="0"/>
            <c:spPr>
              <a:solidFill>
                <a:srgbClr val="993366"/>
              </a:solidFill>
            </c:spPr>
          </c:dPt>
          <c:dPt>
            <c:idx val="1"/>
            <c:spPr>
              <a:solidFill>
                <a:schemeClr val="accent5"/>
              </a:solidFill>
            </c:spPr>
          </c:dPt>
          <c:dLbls>
            <c:showPercent val="1"/>
          </c:dLbls>
          <c:cat>
            <c:strRef>
              <c:f>Φύλλο1!$A$2:$A$3</c:f>
              <c:strCache>
                <c:ptCount val="2"/>
                <c:pt idx="0">
                  <c:v>ΝΑΙ</c:v>
                </c:pt>
                <c:pt idx="1">
                  <c:v>ΌΧΙ</c:v>
                </c:pt>
              </c:strCache>
            </c:strRef>
          </c:cat>
          <c:val>
            <c:numRef>
              <c:f>Φύλλο1!$B$2:$B$3</c:f>
              <c:numCache>
                <c:formatCode>General</c:formatCode>
                <c:ptCount val="2"/>
                <c:pt idx="0">
                  <c:v>12</c:v>
                </c:pt>
                <c:pt idx="1">
                  <c:v>34</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l-GR"/>
  <c:chart>
    <c:autoTitleDeleted val="1"/>
    <c:plotArea>
      <c:layout/>
      <c:pieChart>
        <c:varyColors val="1"/>
        <c:ser>
          <c:idx val="0"/>
          <c:order val="0"/>
          <c:tx>
            <c:strRef>
              <c:f>Φύλλο1!$B$1</c:f>
              <c:strCache>
                <c:ptCount val="1"/>
                <c:pt idx="0">
                  <c:v>Πωλήσεις</c:v>
                </c:pt>
              </c:strCache>
            </c:strRef>
          </c:tx>
          <c:spPr>
            <a:solidFill>
              <a:srgbClr val="993366"/>
            </a:solidFill>
          </c:spPr>
          <c:dPt>
            <c:idx val="1"/>
            <c:spPr>
              <a:solidFill>
                <a:schemeClr val="accent5"/>
              </a:solidFill>
            </c:spPr>
          </c:dPt>
          <c:dLbls>
            <c:showPercent val="1"/>
          </c:dLbls>
          <c:cat>
            <c:strRef>
              <c:f>Φύλλο1!$A$2:$A$3</c:f>
              <c:strCache>
                <c:ptCount val="2"/>
                <c:pt idx="0">
                  <c:v>NAI</c:v>
                </c:pt>
                <c:pt idx="1">
                  <c:v>OXI</c:v>
                </c:pt>
              </c:strCache>
            </c:strRef>
          </c:cat>
          <c:val>
            <c:numRef>
              <c:f>Φύλλο1!$B$2:$B$3</c:f>
              <c:numCache>
                <c:formatCode>General</c:formatCode>
                <c:ptCount val="2"/>
                <c:pt idx="0">
                  <c:v>7</c:v>
                </c:pt>
                <c:pt idx="1">
                  <c:v>9</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l-GR"/>
  <c:style val="7"/>
  <c:chart>
    <c:autoTitleDeleted val="1"/>
    <c:plotArea>
      <c:layout/>
      <c:pieChart>
        <c:varyColors val="1"/>
        <c:ser>
          <c:idx val="0"/>
          <c:order val="0"/>
          <c:tx>
            <c:strRef>
              <c:f>Φύλλο1!$B$1</c:f>
              <c:strCache>
                <c:ptCount val="1"/>
                <c:pt idx="0">
                  <c:v>Πωλήσεις</c:v>
                </c:pt>
              </c:strCache>
            </c:strRef>
          </c:tx>
          <c:dPt>
            <c:idx val="0"/>
            <c:spPr>
              <a:solidFill>
                <a:srgbClr val="993366"/>
              </a:solidFill>
            </c:spPr>
          </c:dPt>
          <c:dPt>
            <c:idx val="2"/>
            <c:spPr>
              <a:solidFill>
                <a:srgbClr val="99CCFF"/>
              </a:solidFill>
            </c:spPr>
          </c:dPt>
          <c:dLbls>
            <c:showPercent val="1"/>
          </c:dLbls>
          <c:cat>
            <c:strRef>
              <c:f>Φύλλο1!$A$2:$A$4</c:f>
              <c:strCache>
                <c:ptCount val="3"/>
                <c:pt idx="0">
                  <c:v>ΝΑΙ</c:v>
                </c:pt>
                <c:pt idx="1">
                  <c:v>ΌΧΙ</c:v>
                </c:pt>
                <c:pt idx="2">
                  <c:v>ΌΧΙ ΑΡΚΕΤΑ</c:v>
                </c:pt>
              </c:strCache>
            </c:strRef>
          </c:cat>
          <c:val>
            <c:numRef>
              <c:f>Φύλλο1!$B$2:$B$4</c:f>
              <c:numCache>
                <c:formatCode>General</c:formatCode>
                <c:ptCount val="3"/>
                <c:pt idx="0">
                  <c:v>39</c:v>
                </c:pt>
                <c:pt idx="1">
                  <c:v>9</c:v>
                </c:pt>
                <c:pt idx="2">
                  <c:v>9</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l-GR"/>
  <c:chart>
    <c:autoTitleDeleted val="1"/>
    <c:plotArea>
      <c:layout/>
      <c:pieChart>
        <c:varyColors val="1"/>
        <c:ser>
          <c:idx val="0"/>
          <c:order val="0"/>
          <c:tx>
            <c:strRef>
              <c:f>Φύλλο1!$B$1</c:f>
              <c:strCache>
                <c:ptCount val="1"/>
                <c:pt idx="0">
                  <c:v>Πωλήσεις</c:v>
                </c:pt>
              </c:strCache>
            </c:strRef>
          </c:tx>
          <c:spPr>
            <a:solidFill>
              <a:srgbClr val="B469FF"/>
            </a:solidFill>
          </c:spPr>
          <c:explosion val="3"/>
          <c:dPt>
            <c:idx val="0"/>
            <c:explosion val="0"/>
            <c:spPr>
              <a:solidFill>
                <a:srgbClr val="993366"/>
              </a:solidFill>
            </c:spPr>
          </c:dPt>
          <c:dPt>
            <c:idx val="1"/>
            <c:explosion val="0"/>
            <c:spPr>
              <a:solidFill>
                <a:schemeClr val="accent5"/>
              </a:solidFill>
            </c:spPr>
          </c:dPt>
          <c:dLbls>
            <c:showPercent val="1"/>
          </c:dLbls>
          <c:cat>
            <c:strRef>
              <c:f>Φύλλο1!$A$2:$A$3</c:f>
              <c:strCache>
                <c:ptCount val="2"/>
                <c:pt idx="0">
                  <c:v>NAI</c:v>
                </c:pt>
                <c:pt idx="1">
                  <c:v>OXI</c:v>
                </c:pt>
              </c:strCache>
            </c:strRef>
          </c:cat>
          <c:val>
            <c:numRef>
              <c:f>Φύλλο1!$B$2:$B$3</c:f>
              <c:numCache>
                <c:formatCode>General</c:formatCode>
                <c:ptCount val="2"/>
                <c:pt idx="0">
                  <c:v>22</c:v>
                </c:pt>
                <c:pt idx="1">
                  <c:v>1</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spPr>
            <a:solidFill>
              <a:srgbClr val="993366"/>
            </a:solidFill>
          </c:spPr>
          <c:dPt>
            <c:idx val="1"/>
            <c:spPr>
              <a:solidFill>
                <a:schemeClr val="accent5"/>
              </a:solidFill>
            </c:spPr>
          </c:dPt>
          <c:dPt>
            <c:idx val="2"/>
            <c:spPr>
              <a:solidFill>
                <a:srgbClr val="99CCFF"/>
              </a:solidFill>
            </c:spPr>
          </c:dPt>
          <c:dPt>
            <c:idx val="3"/>
            <c:spPr>
              <a:solidFill>
                <a:schemeClr val="accent6">
                  <a:lumMod val="50000"/>
                </a:schemeClr>
              </a:solidFill>
            </c:spPr>
          </c:dPt>
          <c:dLbls>
            <c:showPercent val="1"/>
          </c:dLbls>
          <c:cat>
            <c:strRef>
              <c:f>Φύλλο1!$A$2:$A$5</c:f>
              <c:strCache>
                <c:ptCount val="4"/>
                <c:pt idx="0">
                  <c:v>Σχολείο</c:v>
                </c:pt>
                <c:pt idx="1">
                  <c:v>Οικογένεια</c:v>
                </c:pt>
                <c:pt idx="2">
                  <c:v>ΜΜΕ</c:v>
                </c:pt>
                <c:pt idx="3">
                  <c:v>Άλλο</c:v>
                </c:pt>
              </c:strCache>
            </c:strRef>
          </c:cat>
          <c:val>
            <c:numRef>
              <c:f>Φύλλο1!$B$2:$B$5</c:f>
              <c:numCache>
                <c:formatCode>General</c:formatCode>
                <c:ptCount val="4"/>
                <c:pt idx="0">
                  <c:v>20</c:v>
                </c:pt>
                <c:pt idx="1">
                  <c:v>17</c:v>
                </c:pt>
                <c:pt idx="2">
                  <c:v>13</c:v>
                </c:pt>
                <c:pt idx="3">
                  <c:v>1.2</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l-GR"/>
  <c:style val="1"/>
  <c:chart>
    <c:autoTitleDeleted val="1"/>
    <c:plotArea>
      <c:layout/>
      <c:pieChart>
        <c:varyColors val="1"/>
        <c:ser>
          <c:idx val="0"/>
          <c:order val="0"/>
          <c:tx>
            <c:strRef>
              <c:f>Φύλλο1!$B$1</c:f>
              <c:strCache>
                <c:ptCount val="1"/>
                <c:pt idx="0">
                  <c:v>Πωλήσεις</c:v>
                </c:pt>
              </c:strCache>
            </c:strRef>
          </c:tx>
          <c:dPt>
            <c:idx val="0"/>
            <c:spPr>
              <a:solidFill>
                <a:srgbClr val="993366"/>
              </a:solidFill>
            </c:spPr>
          </c:dPt>
          <c:dPt>
            <c:idx val="1"/>
            <c:spPr>
              <a:solidFill>
                <a:schemeClr val="accent5"/>
              </a:solidFill>
            </c:spPr>
          </c:dPt>
          <c:dPt>
            <c:idx val="2"/>
            <c:spPr>
              <a:solidFill>
                <a:srgbClr val="99CCFF"/>
              </a:solidFill>
            </c:spPr>
          </c:dPt>
          <c:dPt>
            <c:idx val="3"/>
            <c:spPr>
              <a:solidFill>
                <a:schemeClr val="accent6">
                  <a:lumMod val="50000"/>
                </a:schemeClr>
              </a:solidFill>
            </c:spPr>
          </c:dPt>
          <c:dLbls>
            <c:showPercent val="1"/>
          </c:dLbls>
          <c:cat>
            <c:strRef>
              <c:f>Φύλλο1!$A$2:$A$5</c:f>
              <c:strCache>
                <c:ptCount val="4"/>
                <c:pt idx="0">
                  <c:v>Σχολείο</c:v>
                </c:pt>
                <c:pt idx="1">
                  <c:v>Οικογένεια</c:v>
                </c:pt>
                <c:pt idx="2">
                  <c:v>ΜΜΕ</c:v>
                </c:pt>
                <c:pt idx="3">
                  <c:v>Άλλο</c:v>
                </c:pt>
              </c:strCache>
            </c:strRef>
          </c:cat>
          <c:val>
            <c:numRef>
              <c:f>Φύλλο1!$B$2:$B$5</c:f>
              <c:numCache>
                <c:formatCode>General</c:formatCode>
                <c:ptCount val="4"/>
                <c:pt idx="0">
                  <c:v>12</c:v>
                </c:pt>
                <c:pt idx="1">
                  <c:v>10</c:v>
                </c:pt>
                <c:pt idx="2">
                  <c:v>5</c:v>
                </c:pt>
                <c:pt idx="3">
                  <c:v>8</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style val="1"/>
  <c:chart>
    <c:autoTitleDeleted val="1"/>
    <c:plotArea>
      <c:layout/>
      <c:pieChart>
        <c:varyColors val="1"/>
        <c:ser>
          <c:idx val="0"/>
          <c:order val="0"/>
          <c:tx>
            <c:strRef>
              <c:f>Φύλλο1!$B$1</c:f>
              <c:strCache>
                <c:ptCount val="1"/>
                <c:pt idx="0">
                  <c:v>Πωλήσεις</c:v>
                </c:pt>
              </c:strCache>
            </c:strRef>
          </c:tx>
          <c:dPt>
            <c:idx val="0"/>
            <c:spPr>
              <a:solidFill>
                <a:srgbClr val="993366"/>
              </a:solidFill>
            </c:spPr>
          </c:dPt>
          <c:dPt>
            <c:idx val="1"/>
            <c:spPr>
              <a:solidFill>
                <a:schemeClr val="accent5"/>
              </a:solidFill>
            </c:spPr>
          </c:dPt>
          <c:dLbls>
            <c:showPercent val="1"/>
          </c:dLbls>
          <c:cat>
            <c:strRef>
              <c:f>Φύλλο1!$A$2:$A$3</c:f>
              <c:strCache>
                <c:ptCount val="2"/>
                <c:pt idx="0">
                  <c:v>NAI</c:v>
                </c:pt>
                <c:pt idx="1">
                  <c:v>OXI</c:v>
                </c:pt>
              </c:strCache>
            </c:strRef>
          </c:cat>
          <c:val>
            <c:numRef>
              <c:f>Φύλλο1!$B$2:$B$3</c:f>
              <c:numCache>
                <c:formatCode>General</c:formatCode>
                <c:ptCount val="2"/>
                <c:pt idx="0">
                  <c:v>14</c:v>
                </c:pt>
                <c:pt idx="1">
                  <c:v>15</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dPt>
            <c:idx val="0"/>
            <c:spPr>
              <a:solidFill>
                <a:schemeClr val="accent5"/>
              </a:solidFill>
            </c:spPr>
          </c:dPt>
          <c:dPt>
            <c:idx val="1"/>
            <c:spPr>
              <a:solidFill>
                <a:srgbClr val="993366"/>
              </a:solidFill>
            </c:spPr>
          </c:dPt>
          <c:dPt>
            <c:idx val="2"/>
            <c:spPr>
              <a:solidFill>
                <a:srgbClr val="99CCFF"/>
              </a:solidFill>
            </c:spPr>
          </c:dPt>
          <c:dLbls>
            <c:showPercent val="1"/>
          </c:dLbls>
          <c:cat>
            <c:strRef>
              <c:f>Φύλλο1!$A$2:$A$4</c:f>
              <c:strCache>
                <c:ptCount val="3"/>
                <c:pt idx="0">
                  <c:v>ΝΑΙ</c:v>
                </c:pt>
                <c:pt idx="1">
                  <c:v>ΌΧΙ</c:v>
                </c:pt>
                <c:pt idx="2">
                  <c:v>ΠΟΥ ΚΑΙ ΠΟΥ</c:v>
                </c:pt>
              </c:strCache>
            </c:strRef>
          </c:cat>
          <c:val>
            <c:numRef>
              <c:f>Φύλλο1!$B$2:$B$4</c:f>
              <c:numCache>
                <c:formatCode>General</c:formatCode>
                <c:ptCount val="3"/>
                <c:pt idx="0">
                  <c:v>2</c:v>
                </c:pt>
                <c:pt idx="1">
                  <c:v>6</c:v>
                </c:pt>
                <c:pt idx="2">
                  <c:v>4</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l-GR"/>
  <c:chart>
    <c:autoTitleDeleted val="1"/>
    <c:plotArea>
      <c:layout/>
      <c:pieChart>
        <c:varyColors val="1"/>
        <c:ser>
          <c:idx val="0"/>
          <c:order val="0"/>
          <c:tx>
            <c:strRef>
              <c:f>Φύλλο1!$B$1</c:f>
              <c:strCache>
                <c:ptCount val="1"/>
                <c:pt idx="0">
                  <c:v>Πωλήσεις</c:v>
                </c:pt>
              </c:strCache>
            </c:strRef>
          </c:tx>
          <c:dPt>
            <c:idx val="0"/>
            <c:spPr>
              <a:solidFill>
                <a:schemeClr val="accent5"/>
              </a:solidFill>
            </c:spPr>
          </c:dPt>
          <c:dPt>
            <c:idx val="1"/>
            <c:spPr>
              <a:solidFill>
                <a:srgbClr val="993366"/>
              </a:solidFill>
            </c:spPr>
          </c:dPt>
          <c:dPt>
            <c:idx val="2"/>
            <c:spPr>
              <a:solidFill>
                <a:srgbClr val="99CCFF"/>
              </a:solidFill>
            </c:spPr>
          </c:dPt>
          <c:dLbls>
            <c:showPercent val="1"/>
          </c:dLbls>
          <c:cat>
            <c:strRef>
              <c:f>Φύλλο1!$A$2:$A$4</c:f>
              <c:strCache>
                <c:ptCount val="3"/>
                <c:pt idx="0">
                  <c:v>NAI</c:v>
                </c:pt>
                <c:pt idx="1">
                  <c:v>OXI</c:v>
                </c:pt>
                <c:pt idx="2">
                  <c:v>ΠΟΥ ΚΑΙ ΠΟΥ</c:v>
                </c:pt>
              </c:strCache>
            </c:strRef>
          </c:cat>
          <c:val>
            <c:numRef>
              <c:f>Φύλλο1!$B$2:$B$4</c:f>
              <c:numCache>
                <c:formatCode>General</c:formatCode>
                <c:ptCount val="3"/>
                <c:pt idx="0">
                  <c:v>2</c:v>
                </c:pt>
                <c:pt idx="1">
                  <c:v>6</c:v>
                </c:pt>
                <c:pt idx="2">
                  <c:v>6</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dPt>
            <c:idx val="0"/>
            <c:spPr>
              <a:solidFill>
                <a:srgbClr val="993366"/>
              </a:solidFill>
            </c:spPr>
          </c:dPt>
          <c:dPt>
            <c:idx val="1"/>
            <c:spPr>
              <a:solidFill>
                <a:schemeClr val="accent5"/>
              </a:solidFill>
            </c:spPr>
          </c:dPt>
          <c:dPt>
            <c:idx val="2"/>
            <c:spPr>
              <a:solidFill>
                <a:srgbClr val="99CCFF"/>
              </a:solidFill>
            </c:spPr>
          </c:dPt>
          <c:dLbls>
            <c:showPercent val="1"/>
          </c:dLbls>
          <c:cat>
            <c:numRef>
              <c:f>Φύλλο1!$A$2:$A$4</c:f>
              <c:numCache>
                <c:formatCode>General</c:formatCode>
                <c:ptCount val="3"/>
                <c:pt idx="0">
                  <c:v>13</c:v>
                </c:pt>
                <c:pt idx="1">
                  <c:v>15</c:v>
                </c:pt>
                <c:pt idx="2">
                  <c:v>16</c:v>
                </c:pt>
              </c:numCache>
            </c:numRef>
          </c:cat>
          <c:val>
            <c:numRef>
              <c:f>Φύλλο1!$B$2:$B$4</c:f>
              <c:numCache>
                <c:formatCode>General</c:formatCode>
                <c:ptCount val="3"/>
                <c:pt idx="0">
                  <c:v>2</c:v>
                </c:pt>
                <c:pt idx="1">
                  <c:v>5</c:v>
                </c:pt>
                <c:pt idx="2">
                  <c:v>5</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l-GR"/>
  <c:chart>
    <c:autoTitleDeleted val="1"/>
    <c:plotArea>
      <c:layout/>
      <c:pieChart>
        <c:varyColors val="1"/>
        <c:ser>
          <c:idx val="0"/>
          <c:order val="0"/>
          <c:tx>
            <c:strRef>
              <c:f>Φύλλο1!$B$1</c:f>
              <c:strCache>
                <c:ptCount val="1"/>
                <c:pt idx="0">
                  <c:v>Στήλη1</c:v>
                </c:pt>
              </c:strCache>
            </c:strRef>
          </c:tx>
          <c:dPt>
            <c:idx val="0"/>
            <c:spPr>
              <a:solidFill>
                <a:srgbClr val="993366"/>
              </a:solidFill>
            </c:spPr>
          </c:dPt>
          <c:dPt>
            <c:idx val="1"/>
            <c:spPr>
              <a:solidFill>
                <a:srgbClr val="C0D1D6"/>
              </a:solidFill>
            </c:spPr>
          </c:dPt>
          <c:dPt>
            <c:idx val="2"/>
            <c:spPr>
              <a:solidFill>
                <a:schemeClr val="accent5"/>
              </a:solidFill>
            </c:spPr>
          </c:dPt>
          <c:dPt>
            <c:idx val="3"/>
            <c:spPr>
              <a:solidFill>
                <a:srgbClr val="99CCFF"/>
              </a:solidFill>
            </c:spPr>
          </c:dPt>
          <c:dPt>
            <c:idx val="4"/>
            <c:spPr>
              <a:solidFill>
                <a:schemeClr val="accent6">
                  <a:lumMod val="50000"/>
                </a:schemeClr>
              </a:solidFill>
            </c:spPr>
          </c:dPt>
          <c:dPt>
            <c:idx val="5"/>
            <c:spPr>
              <a:solidFill>
                <a:schemeClr val="accent4">
                  <a:lumMod val="60000"/>
                  <a:lumOff val="40000"/>
                </a:schemeClr>
              </a:solidFill>
            </c:spPr>
          </c:dPt>
          <c:dLbls>
            <c:showPercent val="1"/>
          </c:dLbls>
          <c:cat>
            <c:numRef>
              <c:f>Φύλλο1!$A$2:$A$7</c:f>
              <c:numCache>
                <c:formatCode>General</c:formatCode>
                <c:ptCount val="6"/>
                <c:pt idx="0">
                  <c:v>13</c:v>
                </c:pt>
                <c:pt idx="1">
                  <c:v>14</c:v>
                </c:pt>
                <c:pt idx="2">
                  <c:v>15</c:v>
                </c:pt>
                <c:pt idx="3">
                  <c:v>16</c:v>
                </c:pt>
                <c:pt idx="4">
                  <c:v>17</c:v>
                </c:pt>
                <c:pt idx="5">
                  <c:v>18</c:v>
                </c:pt>
              </c:numCache>
            </c:numRef>
          </c:cat>
          <c:val>
            <c:numRef>
              <c:f>Φύλλο1!$B$2:$B$7</c:f>
              <c:numCache>
                <c:formatCode>General</c:formatCode>
                <c:ptCount val="6"/>
                <c:pt idx="0">
                  <c:v>1</c:v>
                </c:pt>
                <c:pt idx="1">
                  <c:v>1</c:v>
                </c:pt>
                <c:pt idx="2">
                  <c:v>4</c:v>
                </c:pt>
                <c:pt idx="3">
                  <c:v>5</c:v>
                </c:pt>
                <c:pt idx="4">
                  <c:v>2</c:v>
                </c:pt>
                <c:pt idx="5">
                  <c:v>1</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spPr>
            <a:solidFill>
              <a:srgbClr val="993366"/>
            </a:solidFill>
          </c:spPr>
          <c:dPt>
            <c:idx val="1"/>
            <c:spPr>
              <a:solidFill>
                <a:schemeClr val="accent5"/>
              </a:solidFill>
            </c:spPr>
          </c:dPt>
          <c:dPt>
            <c:idx val="2"/>
            <c:spPr>
              <a:solidFill>
                <a:srgbClr val="99CCFF"/>
              </a:solidFill>
            </c:spPr>
          </c:dPt>
          <c:dPt>
            <c:idx val="3"/>
            <c:spPr>
              <a:solidFill>
                <a:schemeClr val="accent6">
                  <a:lumMod val="50000"/>
                </a:schemeClr>
              </a:solidFill>
            </c:spPr>
          </c:dPt>
          <c:dLbls>
            <c:showPercent val="1"/>
          </c:dLbls>
          <c:cat>
            <c:strRef>
              <c:f>Φύλλο1!$A$2:$A$5</c:f>
              <c:strCache>
                <c:ptCount val="4"/>
                <c:pt idx="0">
                  <c:v>Περιέργεια</c:v>
                </c:pt>
                <c:pt idx="1">
                  <c:v>Παρέες</c:v>
                </c:pt>
                <c:pt idx="2">
                  <c:v>Οικογενειακό περιβάλλον</c:v>
                </c:pt>
                <c:pt idx="3">
                  <c:v>Άλλο</c:v>
                </c:pt>
              </c:strCache>
            </c:strRef>
          </c:cat>
          <c:val>
            <c:numRef>
              <c:f>Φύλλο1!$B$2:$B$5</c:f>
              <c:numCache>
                <c:formatCode>General</c:formatCode>
                <c:ptCount val="4"/>
                <c:pt idx="0">
                  <c:v>12</c:v>
                </c:pt>
                <c:pt idx="1">
                  <c:v>9</c:v>
                </c:pt>
                <c:pt idx="2">
                  <c:v>2</c:v>
                </c:pt>
                <c:pt idx="3">
                  <c:v>1.2</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l-GR"/>
  <c:chart>
    <c:autoTitleDeleted val="1"/>
    <c:plotArea>
      <c:layout>
        <c:manualLayout>
          <c:layoutTarget val="inner"/>
          <c:xMode val="edge"/>
          <c:yMode val="edge"/>
          <c:x val="0.14168607116216123"/>
          <c:y val="0.35628649055577588"/>
          <c:w val="0.73462472423698988"/>
          <c:h val="0.52936193364136008"/>
        </c:manualLayout>
      </c:layout>
      <c:pieChart>
        <c:varyColors val="1"/>
        <c:ser>
          <c:idx val="0"/>
          <c:order val="0"/>
          <c:tx>
            <c:strRef>
              <c:f>Φύλλο1!$B$1</c:f>
              <c:strCache>
                <c:ptCount val="1"/>
                <c:pt idx="0">
                  <c:v>Πωλήσεις</c:v>
                </c:pt>
              </c:strCache>
            </c:strRef>
          </c:tx>
          <c:spPr>
            <a:solidFill>
              <a:schemeClr val="accent5"/>
            </a:solidFill>
          </c:spPr>
          <c:dPt>
            <c:idx val="0"/>
            <c:spPr>
              <a:solidFill>
                <a:srgbClr val="993366"/>
              </a:solidFill>
            </c:spPr>
          </c:dPt>
          <c:dPt>
            <c:idx val="2"/>
            <c:spPr>
              <a:solidFill>
                <a:schemeClr val="accent6">
                  <a:lumMod val="50000"/>
                </a:schemeClr>
              </a:solidFill>
            </c:spPr>
          </c:dPt>
          <c:dLbls>
            <c:showPercent val="1"/>
          </c:dLbls>
          <c:cat>
            <c:strRef>
              <c:f>Φύλλο1!$A$2:$A$4</c:f>
              <c:strCache>
                <c:ptCount val="3"/>
                <c:pt idx="0">
                  <c:v>Περιέργεια</c:v>
                </c:pt>
                <c:pt idx="1">
                  <c:v>Παρέες</c:v>
                </c:pt>
                <c:pt idx="2">
                  <c:v>Άλλο</c:v>
                </c:pt>
              </c:strCache>
            </c:strRef>
          </c:cat>
          <c:val>
            <c:numRef>
              <c:f>Φύλλο1!$B$2:$B$4</c:f>
              <c:numCache>
                <c:formatCode>General</c:formatCode>
                <c:ptCount val="3"/>
                <c:pt idx="0">
                  <c:v>10</c:v>
                </c:pt>
                <c:pt idx="1">
                  <c:v>9</c:v>
                </c:pt>
                <c:pt idx="2">
                  <c:v>8</c:v>
                </c:pt>
              </c:numCache>
            </c:numRef>
          </c:val>
        </c:ser>
        <c:dLbls>
          <c:showPercent val="1"/>
        </c:dLbls>
        <c:firstSliceAng val="0"/>
      </c:pieChart>
    </c:plotArea>
    <c:legend>
      <c:legendPos val="t"/>
      <c:layout>
        <c:manualLayout>
          <c:xMode val="edge"/>
          <c:yMode val="edge"/>
          <c:x val="9.7657369100049074E-2"/>
          <c:y val="1.4696876913655853E-2"/>
          <c:w val="0.5391485386360606"/>
          <c:h val="0.15654353371168478"/>
        </c:manualLayout>
      </c:layout>
    </c:legend>
    <c:plotVisOnly val="1"/>
    <c:dispBlanksAs val="zero"/>
  </c:chart>
  <c:txPr>
    <a:bodyPr/>
    <a:lstStyle/>
    <a:p>
      <a:pPr>
        <a:defRPr sz="1800"/>
      </a:pPr>
      <a:endParaRPr lang="el-G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l-GR"/>
  <c:style val="6"/>
  <c:chart>
    <c:autoTitleDeleted val="1"/>
    <c:plotArea>
      <c:layout/>
      <c:pieChart>
        <c:varyColors val="1"/>
        <c:ser>
          <c:idx val="0"/>
          <c:order val="0"/>
          <c:tx>
            <c:strRef>
              <c:f>Φύλλο1!$B$1</c:f>
              <c:strCache>
                <c:ptCount val="1"/>
                <c:pt idx="0">
                  <c:v>Πωλήσεις</c:v>
                </c:pt>
              </c:strCache>
            </c:strRef>
          </c:tx>
          <c:spPr>
            <a:solidFill>
              <a:srgbClr val="993366"/>
            </a:solidFill>
          </c:spPr>
          <c:dPt>
            <c:idx val="1"/>
            <c:spPr>
              <a:solidFill>
                <a:schemeClr val="accent5"/>
              </a:solidFill>
            </c:spPr>
          </c:dPt>
          <c:dLbls>
            <c:showPercent val="1"/>
          </c:dLbls>
          <c:cat>
            <c:strRef>
              <c:f>Φύλλο1!$A$2:$A$3</c:f>
              <c:strCache>
                <c:ptCount val="2"/>
                <c:pt idx="0">
                  <c:v>ΝΑΙ</c:v>
                </c:pt>
                <c:pt idx="1">
                  <c:v>ΌΧΙ</c:v>
                </c:pt>
              </c:strCache>
            </c:strRef>
          </c:cat>
          <c:val>
            <c:numRef>
              <c:f>Φύλλο1!$B$2:$B$3</c:f>
              <c:numCache>
                <c:formatCode>General</c:formatCode>
                <c:ptCount val="2"/>
                <c:pt idx="0">
                  <c:v>6</c:v>
                </c:pt>
                <c:pt idx="1">
                  <c:v>3.2</c:v>
                </c:pt>
              </c:numCache>
            </c:numRef>
          </c:val>
        </c:ser>
        <c:dLbls>
          <c:showPercent val="1"/>
        </c:dLbls>
        <c:firstSliceAng val="0"/>
      </c:pieChart>
    </c:plotArea>
    <c:legend>
      <c:legendPos val="t"/>
      <c:layout/>
    </c:legend>
    <c:plotVisOnly val="1"/>
    <c:dispBlanksAs val="zero"/>
  </c:chart>
  <c:txPr>
    <a:bodyPr/>
    <a:lstStyle/>
    <a:p>
      <a:pPr>
        <a:defRPr sz="1800"/>
      </a:pPr>
      <a:endParaRPr lang="el-GR"/>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l-GR" smtClean="0"/>
              <a:t>Στυλ κύριου τίτλου</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36B81FED-B87A-4895-A92C-AA79C298CC67}" type="datetimeFigureOut">
              <a:rPr lang="el-GR" smtClean="0"/>
              <a:pPr/>
              <a:t>22/3/2018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7BE728-A077-43EE-A16B-888B5E4E59B5}" type="slidenum">
              <a:rPr lang="el-GR" smtClean="0"/>
              <a:pPr/>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6B81FED-B87A-4895-A92C-AA79C298CC67}" type="datetimeFigureOut">
              <a:rPr lang="el-GR" smtClean="0"/>
              <a:pPr/>
              <a:t>22/3/2018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6B81FED-B87A-4895-A92C-AA79C298CC67}" type="datetimeFigureOut">
              <a:rPr lang="el-GR" smtClean="0"/>
              <a:pPr/>
              <a:t>22/3/2018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36B81FED-B87A-4895-A92C-AA79C298CC67}" type="datetimeFigureOut">
              <a:rPr lang="el-GR" smtClean="0"/>
              <a:pPr/>
              <a:t>22/3/2018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36B81FED-B87A-4895-A92C-AA79C298CC67}" type="datetimeFigureOut">
              <a:rPr lang="el-GR" smtClean="0"/>
              <a:pPr/>
              <a:t>22/3/2018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67BE728-A077-43EE-A16B-888B5E4E59B5}" type="slidenum">
              <a:rPr lang="el-GR" smtClean="0"/>
              <a:pPr/>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36B81FED-B87A-4895-A92C-AA79C298CC67}" type="datetimeFigureOut">
              <a:rPr lang="el-GR" smtClean="0"/>
              <a:pPr/>
              <a:t>22/3/2018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36B81FED-B87A-4895-A92C-AA79C298CC67}" type="datetimeFigureOut">
              <a:rPr lang="el-GR" smtClean="0"/>
              <a:pPr/>
              <a:t>22/3/2018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67BE728-A077-43EE-A16B-888B5E4E59B5}" type="slidenum">
              <a:rPr lang="el-GR" smtClean="0"/>
              <a:pPr/>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36B81FED-B87A-4895-A92C-AA79C298CC67}" type="datetimeFigureOut">
              <a:rPr lang="el-GR" smtClean="0"/>
              <a:pPr/>
              <a:t>22/3/2018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1FED-B87A-4895-A92C-AA79C298CC67}" type="datetimeFigureOut">
              <a:rPr lang="el-GR" smtClean="0"/>
              <a:pPr/>
              <a:t>22/3/2018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6B81FED-B87A-4895-A92C-AA79C298CC67}" type="datetimeFigureOut">
              <a:rPr lang="el-GR" smtClean="0"/>
              <a:pPr/>
              <a:t>22/3/2018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7BE728-A077-43EE-A16B-888B5E4E59B5}" type="slidenum">
              <a:rPr lang="el-GR" smtClean="0"/>
              <a:pPr/>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36B81FED-B87A-4895-A92C-AA79C298CC67}" type="datetimeFigureOut">
              <a:rPr lang="el-GR" smtClean="0"/>
              <a:pPr/>
              <a:t>22/3/2018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67BE728-A077-43EE-A16B-888B5E4E59B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6B81FED-B87A-4895-A92C-AA79C298CC67}" type="datetimeFigureOut">
              <a:rPr lang="el-GR" smtClean="0"/>
              <a:pPr/>
              <a:t>22/3/2018</a:t>
            </a:fld>
            <a:endParaRPr lang="el-G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l-G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67BE728-A077-43EE-A16B-888B5E4E59B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effectLst>
                  <a:outerShdw blurRad="38100" dist="38100" dir="2700000" algn="tl">
                    <a:srgbClr val="000000">
                      <a:alpha val="43137"/>
                    </a:srgbClr>
                  </a:outerShdw>
                </a:effectLst>
              </a:rPr>
              <a:t>ΚΑΠΝΙΣΜΑ</a:t>
            </a:r>
            <a:endParaRPr lang="el-GR" b="1" dirty="0">
              <a:effectLst>
                <a:outerShdw blurRad="38100" dist="38100" dir="2700000" algn="tl">
                  <a:srgbClr val="000000">
                    <a:alpha val="43137"/>
                  </a:srgbClr>
                </a:outerShdw>
              </a:effectLst>
            </a:endParaRPr>
          </a:p>
        </p:txBody>
      </p:sp>
      <p:pic>
        <p:nvPicPr>
          <p:cNvPr id="7" name="Εικόνα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29147" y="1628800"/>
            <a:ext cx="2641111" cy="3085528"/>
          </a:xfrm>
          <a:prstGeom prst="rect">
            <a:avLst/>
          </a:prstGeom>
        </p:spPr>
      </p:pic>
      <p:cxnSp>
        <p:nvCxnSpPr>
          <p:cNvPr id="10" name="Ευθεία γραμμή σύνδεσης 9"/>
          <p:cNvCxnSpPr/>
          <p:nvPr/>
        </p:nvCxnSpPr>
        <p:spPr>
          <a:xfrm>
            <a:off x="251520" y="1412776"/>
            <a:ext cx="864096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Θέση περιεχομένου 11"/>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60526" y="1692667"/>
            <a:ext cx="3972755" cy="2962958"/>
          </a:xfrm>
        </p:spPr>
      </p:pic>
      <p:pic>
        <p:nvPicPr>
          <p:cNvPr id="13" name="Εικόνα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35696" y="4077072"/>
            <a:ext cx="3843468" cy="2406274"/>
          </a:xfrm>
          <a:prstGeom prst="rect">
            <a:avLst/>
          </a:prstGeom>
        </p:spPr>
      </p:pic>
      <p:sp>
        <p:nvSpPr>
          <p:cNvPr id="14" name="TextBox 13"/>
          <p:cNvSpPr txBox="1"/>
          <p:nvPr/>
        </p:nvSpPr>
        <p:spPr>
          <a:xfrm>
            <a:off x="6588224" y="5733256"/>
            <a:ext cx="2243306" cy="923330"/>
          </a:xfrm>
          <a:prstGeom prst="rect">
            <a:avLst/>
          </a:prstGeom>
          <a:noFill/>
        </p:spPr>
        <p:txBody>
          <a:bodyPr wrap="none" rtlCol="0">
            <a:spAutoFit/>
          </a:bodyPr>
          <a:lstStyle/>
          <a:p>
            <a:r>
              <a:rPr lang="el-GR" spc="-100" dirty="0">
                <a:solidFill>
                  <a:schemeClr val="tx2"/>
                </a:solidFill>
                <a:latin typeface="Calibri" pitchFamily="34" charset="0"/>
                <a:ea typeface="+mj-ea"/>
                <a:cs typeface="Calibri" pitchFamily="34" charset="0"/>
              </a:rPr>
              <a:t>Τολιοπούλου Νάντια</a:t>
            </a:r>
          </a:p>
          <a:p>
            <a:r>
              <a:rPr lang="el-GR" spc="-100" dirty="0">
                <a:solidFill>
                  <a:schemeClr val="tx2"/>
                </a:solidFill>
                <a:latin typeface="Calibri" pitchFamily="34" charset="0"/>
                <a:ea typeface="+mj-ea"/>
                <a:cs typeface="Calibri" pitchFamily="34" charset="0"/>
              </a:rPr>
              <a:t>Φλώρου Μαριαλένα</a:t>
            </a:r>
          </a:p>
          <a:p>
            <a:r>
              <a:rPr lang="el-GR" spc="-100" dirty="0">
                <a:solidFill>
                  <a:schemeClr val="tx2"/>
                </a:solidFill>
                <a:latin typeface="Calibri" pitchFamily="34" charset="0"/>
                <a:ea typeface="+mj-ea"/>
                <a:cs typeface="Calibri" pitchFamily="34" charset="0"/>
              </a:rPr>
              <a:t>Φανδινάκη Κωνσταντίνα</a:t>
            </a:r>
          </a:p>
        </p:txBody>
      </p:sp>
    </p:spTree>
    <p:extLst>
      <p:ext uri="{BB962C8B-B14F-4D97-AF65-F5344CB8AC3E}">
        <p14:creationId xmlns:p14="http://schemas.microsoft.com/office/powerpoint/2010/main" xmlns="" val="178219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539552" y="1052736"/>
            <a:ext cx="2203728" cy="639762"/>
          </a:xfrm>
        </p:spPr>
        <p:txBody>
          <a:bodyPr/>
          <a:lstStyle/>
          <a:p>
            <a:r>
              <a:rPr lang="el-GR" b="1" dirty="0" smtClean="0">
                <a:solidFill>
                  <a:schemeClr val="accent1">
                    <a:lumMod val="75000"/>
                  </a:schemeClr>
                </a:solidFill>
              </a:rPr>
              <a:t>ΓΕΝΙΚΟΤΕΡΑ…</a:t>
            </a:r>
            <a:endParaRPr lang="el-GR" b="1" dirty="0">
              <a:solidFill>
                <a:schemeClr val="accent1">
                  <a:lumMod val="75000"/>
                </a:schemeClr>
              </a:solidFill>
            </a:endParaRPr>
          </a:p>
        </p:txBody>
      </p:sp>
      <p:sp>
        <p:nvSpPr>
          <p:cNvPr id="4" name="Θέση περιεχομένου 3"/>
          <p:cNvSpPr>
            <a:spLocks noGrp="1"/>
          </p:cNvSpPr>
          <p:nvPr>
            <p:ph sz="half" idx="2"/>
          </p:nvPr>
        </p:nvSpPr>
        <p:spPr>
          <a:xfrm>
            <a:off x="323528" y="1772816"/>
            <a:ext cx="3931920" cy="3951288"/>
          </a:xfrm>
        </p:spPr>
        <p:txBody>
          <a:bodyPr>
            <a:normAutofit/>
          </a:bodyPr>
          <a:lstStyle/>
          <a:p>
            <a:pPr>
              <a:buFont typeface="Wingdings" pitchFamily="2" charset="2"/>
              <a:buChar char="v"/>
            </a:pPr>
            <a:r>
              <a:rPr lang="el-GR" sz="2100" spc="-100" dirty="0" smtClean="0">
                <a:solidFill>
                  <a:schemeClr val="tx2"/>
                </a:solidFill>
                <a:latin typeface="+mj-lt"/>
                <a:ea typeface="+mj-ea"/>
                <a:cs typeface="+mj-cs"/>
              </a:rPr>
              <a:t>Δυσλειτουργία κυκλοφορικού συστήματος</a:t>
            </a:r>
          </a:p>
          <a:p>
            <a:pPr>
              <a:buFont typeface="Wingdings" pitchFamily="2" charset="2"/>
              <a:buChar char="v"/>
            </a:pPr>
            <a:r>
              <a:rPr lang="el-GR" sz="2100" spc="-100" dirty="0" smtClean="0">
                <a:solidFill>
                  <a:schemeClr val="tx2"/>
                </a:solidFill>
                <a:latin typeface="+mj-lt"/>
                <a:ea typeface="+mj-ea"/>
                <a:cs typeface="+mj-cs"/>
              </a:rPr>
              <a:t>Καρδιαγγειακές παθήσεις</a:t>
            </a:r>
          </a:p>
          <a:p>
            <a:pPr>
              <a:buFont typeface="Wingdings" pitchFamily="2" charset="2"/>
              <a:buChar char="v"/>
            </a:pPr>
            <a:r>
              <a:rPr lang="el-GR" sz="2100" spc="-100" dirty="0" smtClean="0">
                <a:solidFill>
                  <a:schemeClr val="tx2"/>
                </a:solidFill>
                <a:latin typeface="+mj-lt"/>
                <a:ea typeface="+mj-ea"/>
                <a:cs typeface="+mj-cs"/>
              </a:rPr>
              <a:t>Αύξηση αρτηριακής πίεσης</a:t>
            </a:r>
          </a:p>
          <a:p>
            <a:pPr>
              <a:buFont typeface="Wingdings" pitchFamily="2" charset="2"/>
              <a:buChar char="v"/>
            </a:pPr>
            <a:r>
              <a:rPr lang="el-GR" sz="2100" spc="-100" dirty="0" smtClean="0">
                <a:solidFill>
                  <a:schemeClr val="tx2"/>
                </a:solidFill>
                <a:latin typeface="+mj-lt"/>
                <a:ea typeface="+mj-ea"/>
                <a:cs typeface="+mj-cs"/>
              </a:rPr>
              <a:t>Θρομβώσεις</a:t>
            </a:r>
          </a:p>
          <a:p>
            <a:pPr>
              <a:buFont typeface="Wingdings" pitchFamily="2" charset="2"/>
              <a:buChar char="v"/>
            </a:pPr>
            <a:r>
              <a:rPr lang="el-GR" sz="2100" spc="-100" dirty="0" smtClean="0">
                <a:solidFill>
                  <a:schemeClr val="tx2"/>
                </a:solidFill>
                <a:latin typeface="+mj-lt"/>
                <a:ea typeface="+mj-ea"/>
                <a:cs typeface="+mj-cs"/>
              </a:rPr>
              <a:t>Καρκίνος</a:t>
            </a:r>
          </a:p>
          <a:p>
            <a:pPr>
              <a:buFont typeface="Wingdings" pitchFamily="2" charset="2"/>
              <a:buChar char="v"/>
            </a:pPr>
            <a:r>
              <a:rPr lang="el-GR" sz="2100" spc="-100" dirty="0" smtClean="0">
                <a:solidFill>
                  <a:schemeClr val="tx2"/>
                </a:solidFill>
                <a:latin typeface="+mj-lt"/>
                <a:ea typeface="+mj-ea"/>
                <a:cs typeface="+mj-cs"/>
              </a:rPr>
              <a:t>Επιτάχυνση φαινομένων γήρανσης</a:t>
            </a:r>
          </a:p>
          <a:p>
            <a:pPr marL="0" indent="0">
              <a:buNone/>
            </a:pPr>
            <a:endParaRPr lang="el-GR" dirty="0"/>
          </a:p>
        </p:txBody>
      </p:sp>
      <p:sp>
        <p:nvSpPr>
          <p:cNvPr id="6" name="Θέση περιεχομένου 5"/>
          <p:cNvSpPr>
            <a:spLocks noGrp="1"/>
          </p:cNvSpPr>
          <p:nvPr>
            <p:ph sz="quarter" idx="4"/>
          </p:nvPr>
        </p:nvSpPr>
        <p:spPr>
          <a:xfrm>
            <a:off x="4716016" y="1772816"/>
            <a:ext cx="3931920" cy="3951288"/>
          </a:xfrm>
        </p:spPr>
        <p:txBody>
          <a:bodyPr>
            <a:normAutofit/>
          </a:bodyPr>
          <a:lstStyle/>
          <a:p>
            <a:pPr>
              <a:buFont typeface="Wingdings" pitchFamily="2" charset="2"/>
              <a:buChar char="v"/>
            </a:pPr>
            <a:r>
              <a:rPr lang="el-GR" sz="2100" spc="-100" dirty="0" smtClean="0">
                <a:solidFill>
                  <a:schemeClr val="tx2"/>
                </a:solidFill>
                <a:latin typeface="+mj-lt"/>
                <a:ea typeface="+mj-ea"/>
                <a:cs typeface="+mj-cs"/>
              </a:rPr>
              <a:t>Βρογχίτιδα, πνευματικό εμφύσημα</a:t>
            </a:r>
          </a:p>
          <a:p>
            <a:pPr>
              <a:buFont typeface="Wingdings" pitchFamily="2" charset="2"/>
              <a:buChar char="v"/>
            </a:pPr>
            <a:r>
              <a:rPr lang="el-GR" sz="2100" spc="-100" dirty="0" smtClean="0">
                <a:solidFill>
                  <a:schemeClr val="tx2"/>
                </a:solidFill>
                <a:latin typeface="+mj-lt"/>
                <a:ea typeface="+mj-ea"/>
                <a:cs typeface="+mj-cs"/>
              </a:rPr>
              <a:t>Μείωση μέσου όρου ζωής</a:t>
            </a:r>
          </a:p>
          <a:p>
            <a:pPr>
              <a:buFont typeface="Wingdings" pitchFamily="2" charset="2"/>
              <a:buChar char="v"/>
            </a:pPr>
            <a:r>
              <a:rPr lang="el-GR" sz="2100" spc="-100" dirty="0" smtClean="0">
                <a:solidFill>
                  <a:schemeClr val="tx2"/>
                </a:solidFill>
                <a:latin typeface="+mj-lt"/>
                <a:ea typeface="+mj-ea"/>
                <a:cs typeface="+mj-cs"/>
              </a:rPr>
              <a:t>Παθολογική μείωση σωματικού βάρους</a:t>
            </a:r>
          </a:p>
          <a:p>
            <a:pPr>
              <a:buFont typeface="Wingdings" pitchFamily="2" charset="2"/>
              <a:buChar char="v"/>
            </a:pPr>
            <a:r>
              <a:rPr lang="el-GR" sz="2100" spc="-100" dirty="0" smtClean="0">
                <a:solidFill>
                  <a:schemeClr val="tx2"/>
                </a:solidFill>
                <a:latin typeface="+mj-lt"/>
                <a:ea typeface="+mj-ea"/>
                <a:cs typeface="+mj-cs"/>
              </a:rPr>
              <a:t>Εξάρτηση</a:t>
            </a:r>
          </a:p>
          <a:p>
            <a:pPr>
              <a:buFont typeface="Wingdings" pitchFamily="2" charset="2"/>
              <a:buChar char="v"/>
            </a:pPr>
            <a:r>
              <a:rPr lang="el-GR" sz="2100" spc="-100" dirty="0" smtClean="0">
                <a:solidFill>
                  <a:schemeClr val="tx2"/>
                </a:solidFill>
                <a:latin typeface="+mj-lt"/>
                <a:ea typeface="+mj-ea"/>
                <a:cs typeface="+mj-cs"/>
              </a:rPr>
              <a:t>Ατομική  οικονομική πληγή </a:t>
            </a:r>
          </a:p>
          <a:p>
            <a:pPr>
              <a:buFont typeface="Wingdings" pitchFamily="2" charset="2"/>
              <a:buChar char="v"/>
            </a:pPr>
            <a:r>
              <a:rPr lang="el-GR" sz="2100" spc="-100" dirty="0" smtClean="0">
                <a:solidFill>
                  <a:schemeClr val="tx2"/>
                </a:solidFill>
                <a:latin typeface="+mj-lt"/>
                <a:ea typeface="+mj-ea"/>
                <a:cs typeface="+mj-cs"/>
              </a:rPr>
              <a:t>Μακροπρόθεσμος θάνατος</a:t>
            </a:r>
            <a:endParaRPr lang="el-GR" sz="2100" spc="-100" dirty="0">
              <a:solidFill>
                <a:schemeClr val="tx2"/>
              </a:solidFill>
              <a:latin typeface="+mj-lt"/>
              <a:ea typeface="+mj-ea"/>
              <a:cs typeface="+mj-cs"/>
            </a:endParaRPr>
          </a:p>
        </p:txBody>
      </p:sp>
    </p:spTree>
    <p:extLst>
      <p:ext uri="{BB962C8B-B14F-4D97-AF65-F5344CB8AC3E}">
        <p14:creationId xmlns:p14="http://schemas.microsoft.com/office/powerpoint/2010/main" xmlns="" val="2509998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smtClean="0">
                <a:solidFill>
                  <a:schemeClr val="accent1">
                    <a:lumMod val="50000"/>
                  </a:schemeClr>
                </a:solidFill>
                <a:effectLst>
                  <a:outerShdw blurRad="38100" dist="38100" dir="2700000" algn="tl">
                    <a:srgbClr val="000000">
                      <a:alpha val="43137"/>
                    </a:srgbClr>
                  </a:outerShdw>
                </a:effectLst>
              </a:rPr>
              <a:t>ΤΡΟΠΟΙ  ΑΝΤΙΜΕΤΩΠΙΣΗΣ</a:t>
            </a:r>
            <a:endParaRPr lang="el-GR" sz="3200" b="1" dirty="0">
              <a:solidFill>
                <a:schemeClr val="accent1">
                  <a:lumMod val="50000"/>
                </a:schemeClr>
              </a:solidFill>
              <a:effectLst>
                <a:outerShdw blurRad="38100" dist="38100" dir="2700000" algn="tl">
                  <a:srgbClr val="000000">
                    <a:alpha val="43137"/>
                  </a:srgbClr>
                </a:outerShdw>
              </a:effectLst>
            </a:endParaRPr>
          </a:p>
        </p:txBody>
      </p:sp>
      <p:sp>
        <p:nvSpPr>
          <p:cNvPr id="6" name="Θέση περιεχομένου 5"/>
          <p:cNvSpPr>
            <a:spLocks noGrp="1"/>
          </p:cNvSpPr>
          <p:nvPr>
            <p:ph sz="half" idx="1"/>
          </p:nvPr>
        </p:nvSpPr>
        <p:spPr>
          <a:xfrm>
            <a:off x="457200" y="1500174"/>
            <a:ext cx="8186766" cy="5000660"/>
          </a:xfrm>
        </p:spPr>
        <p:txBody>
          <a:bodyPr>
            <a:normAutofit fontScale="92500" lnSpcReduction="20000"/>
          </a:bodyPr>
          <a:lstStyle/>
          <a:p>
            <a:pPr marL="0" indent="0" algn="just">
              <a:buNone/>
            </a:pPr>
            <a:r>
              <a:rPr lang="el-GR" sz="2100" spc="-100" dirty="0" smtClean="0">
                <a:solidFill>
                  <a:schemeClr val="tx2"/>
                </a:solidFill>
                <a:latin typeface="Calibri" pitchFamily="34" charset="0"/>
                <a:ea typeface="+mj-ea"/>
                <a:cs typeface="Calibri" pitchFamily="34" charset="0"/>
              </a:rPr>
              <a:t>Και οι πιο φανατικοί καπνιστές μπορούν να κόψουν το τσιγάρο, αρκεί να το αποφασίσουν. Είναι σημαντικό να γνωρίζουν τα εμπόδια που θα συναντήσουν στην - δύσκολη- προσπάθεια τους. Το 1ο είναι η εξάρτηση από τη νικοτίνη, που αφορά τη βιοχημεία του οργανισμού, και το 2ο ο συνδυασμός τσιγάρου με διάφορες καταστάσεις. Γι' αυτό η διακοπή του καπνίσματος προκαλεί εκνευρισμό, ευερεθιστότητα, ζαλάδες, άγχος και άλλα δυσάρεστα συναισθήματα.</a:t>
            </a:r>
          </a:p>
          <a:p>
            <a:pPr algn="just">
              <a:buNone/>
            </a:pPr>
            <a:endParaRPr lang="el-GR" sz="1800" dirty="0" smtClean="0"/>
          </a:p>
          <a:p>
            <a:pPr algn="just">
              <a:buNone/>
            </a:pPr>
            <a:endParaRPr lang="el-GR" sz="1800" dirty="0" smtClean="0"/>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Διακοπή διαφημίσεων τσιγάρων</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Κέντρα απεξάρτησης</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Ηλεκτρονικά τσιγάρα</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Αυτοκόλλητα νικοτίνης</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Φίλτρα</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Ύπνωση</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Βελονισμός</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Βότανα και συμπληρώματα</a:t>
            </a:r>
          </a:p>
          <a:p>
            <a:pPr>
              <a:buFont typeface="Wingdings" pitchFamily="2" charset="2"/>
              <a:buChar char="v"/>
            </a:pPr>
            <a:r>
              <a:rPr lang="el-GR" sz="2300" b="1" spc="-100" dirty="0" smtClean="0">
                <a:solidFill>
                  <a:schemeClr val="tx2"/>
                </a:solidFill>
                <a:latin typeface="Calibri" pitchFamily="34" charset="0"/>
                <a:ea typeface="+mj-ea"/>
                <a:cs typeface="Calibri" pitchFamily="34" charset="0"/>
              </a:rPr>
              <a:t>Ψυχολογική υποστήριξη</a:t>
            </a:r>
            <a:endParaRPr lang="el-GR" sz="2300" b="1" spc="-100" dirty="0">
              <a:solidFill>
                <a:schemeClr val="tx2"/>
              </a:solidFill>
              <a:latin typeface="Calibri" pitchFamily="34" charset="0"/>
              <a:ea typeface="+mj-ea"/>
              <a:cs typeface="Calibri" pitchFamily="34" charset="0"/>
            </a:endParaRPr>
          </a:p>
        </p:txBody>
      </p:sp>
      <p:pic>
        <p:nvPicPr>
          <p:cNvPr id="10" name="9 - Θέση περιεχομένου" descr="Εικόνα1.jpg"/>
          <p:cNvPicPr>
            <a:picLocks noGrp="1" noChangeAspect="1"/>
          </p:cNvPicPr>
          <p:nvPr>
            <p:ph sz="half" idx="2"/>
          </p:nvPr>
        </p:nvPicPr>
        <p:blipFill>
          <a:blip r:embed="rId2"/>
          <a:stretch>
            <a:fillRect/>
          </a:stretch>
        </p:blipFill>
        <p:spPr>
          <a:xfrm>
            <a:off x="4500562" y="3571876"/>
            <a:ext cx="3905246" cy="2400468"/>
          </a:xfrm>
        </p:spPr>
      </p:pic>
    </p:spTree>
    <p:extLst>
      <p:ext uri="{BB962C8B-B14F-4D97-AF65-F5344CB8AC3E}">
        <p14:creationId xmlns:p14="http://schemas.microsoft.com/office/powerpoint/2010/main" xmlns="" val="75318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1">
                    <a:lumMod val="50000"/>
                  </a:schemeClr>
                </a:solidFill>
                <a:effectLst>
                  <a:outerShdw blurRad="38100" dist="38100" dir="2700000" algn="tl">
                    <a:srgbClr val="000000">
                      <a:alpha val="43137"/>
                    </a:srgbClr>
                  </a:outerShdw>
                </a:effectLst>
              </a:rPr>
              <a:t>ΗΛΕΚΤΡΟΝΙΚΑ ΤΣΙΓΑΡΑ</a:t>
            </a:r>
            <a:endParaRPr lang="el-GR" sz="3200" b="1" dirty="0">
              <a:solidFill>
                <a:schemeClr val="accent1">
                  <a:lumMod val="50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pPr marL="0" indent="0" algn="just">
              <a:buNone/>
            </a:pPr>
            <a:r>
              <a:rPr lang="el-GR" sz="1900" spc="-100" dirty="0" smtClean="0">
                <a:solidFill>
                  <a:schemeClr val="tx2"/>
                </a:solidFill>
                <a:latin typeface="Calibri" pitchFamily="34" charset="0"/>
                <a:ea typeface="+mj-ea"/>
                <a:cs typeface="Calibri" pitchFamily="34" charset="0"/>
              </a:rPr>
              <a:t>Τα ηλεκτρονικά τσιγάρα είναι μέγα ερευνητικό θέμα προς το παρόν. Έρευνες έχουν δείξει ότι είναι λιγότερο εθιστικά από τα τσιγάρα, ότι η αύξηση της χρήσης τους έχει συνδεθεί με μια σημαντική αύξηση της διακοπής του καπνίσματος και ότι οι καπνιστές που χρησιμοποιούν ηλεκτρονικά τσιγάρα καθημερινά είναι πιο πιθανό να σταματήσουν το κάπνισμα σε σύγκριση με εκείνους που δεν έχουν δοκιμάσει τα ηλεκτρονικά τσιγάρα.</a:t>
            </a:r>
          </a:p>
          <a:p>
            <a:endParaRPr lang="el-GR" dirty="0"/>
          </a:p>
        </p:txBody>
      </p:sp>
      <p:pic>
        <p:nvPicPr>
          <p:cNvPr id="4" name="3 - Εικόνα" descr="ηλεκτρονικό-τσιγάρο-aggouria.net_-890x395_c.jpg"/>
          <p:cNvPicPr>
            <a:picLocks noChangeAspect="1"/>
          </p:cNvPicPr>
          <p:nvPr/>
        </p:nvPicPr>
        <p:blipFill>
          <a:blip r:embed="rId2"/>
          <a:stretch>
            <a:fillRect/>
          </a:stretch>
        </p:blipFill>
        <p:spPr>
          <a:xfrm>
            <a:off x="1285852" y="3643314"/>
            <a:ext cx="5955578" cy="26432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1">
                    <a:lumMod val="50000"/>
                  </a:schemeClr>
                </a:solidFill>
                <a:effectLst>
                  <a:outerShdw blurRad="38100" dist="38100" dir="2700000" algn="tl">
                    <a:srgbClr val="000000">
                      <a:alpha val="43137"/>
                    </a:srgbClr>
                  </a:outerShdw>
                </a:effectLst>
              </a:rPr>
              <a:t>ΥΠΟΚΑΤΑΣΤΑΤΑ ΝΙΚΟΤΙΝΗΣ</a:t>
            </a:r>
          </a:p>
        </p:txBody>
      </p:sp>
      <p:sp>
        <p:nvSpPr>
          <p:cNvPr id="3" name="2 - Θέση περιεχομένου"/>
          <p:cNvSpPr>
            <a:spLocks noGrp="1"/>
          </p:cNvSpPr>
          <p:nvPr>
            <p:ph idx="1"/>
          </p:nvPr>
        </p:nvSpPr>
        <p:spPr/>
        <p:txBody>
          <a:bodyPr>
            <a:normAutofit/>
          </a:bodyPr>
          <a:lstStyle/>
          <a:p>
            <a:pPr marL="0" indent="0" algn="just">
              <a:buNone/>
            </a:pPr>
            <a:r>
              <a:rPr lang="el-GR" sz="1800" spc="-100" dirty="0" smtClean="0">
                <a:solidFill>
                  <a:schemeClr val="tx2"/>
                </a:solidFill>
                <a:latin typeface="Calibri" pitchFamily="34" charset="0"/>
                <a:ea typeface="+mj-ea"/>
                <a:cs typeface="Calibri" pitchFamily="34" charset="0"/>
              </a:rPr>
              <a:t>Η έννοια της εξάρτησης και της διακοπής αναφέρεται σε εγκεφαλική λειτουργία. Προϋπόθεση είναι η συνειδητοποίηση της σοβαρής διάστασης του προβλήματος. Ο καπνιστής και η καπνίστρια, πριν αποφασίσουν τη λήψη οποιουδήποτε μέτρου, σκόπιμο είναι να συνειδητοποιήσουν ότι το πρόβλημα που αντιμετωπίζουν είναι μια πολύ δυνατή εξάρτηση, είναι η διακοπή ενός σκληρού ναρκωτικού. </a:t>
            </a:r>
            <a:endParaRPr lang="en-US" sz="1800" spc="-100" dirty="0" smtClean="0">
              <a:solidFill>
                <a:schemeClr val="tx2"/>
              </a:solidFill>
              <a:latin typeface="Calibri" pitchFamily="34" charset="0"/>
              <a:ea typeface="+mj-ea"/>
              <a:cs typeface="Calibri" pitchFamily="34" charset="0"/>
            </a:endParaRPr>
          </a:p>
          <a:p>
            <a:pPr marL="0" indent="0" algn="just">
              <a:buNone/>
            </a:pPr>
            <a:r>
              <a:rPr lang="el-GR" sz="1800" spc="-100" dirty="0" smtClean="0">
                <a:solidFill>
                  <a:schemeClr val="tx2"/>
                </a:solidFill>
                <a:latin typeface="Calibri" pitchFamily="34" charset="0"/>
                <a:ea typeface="+mj-ea"/>
                <a:cs typeface="Calibri" pitchFamily="34" charset="0"/>
              </a:rPr>
              <a:t>Η χρήση των υποκατάστατων ή φάρμακων υποβοηθητικών της διακοπής καλό είναι να γίνεται πάντα με ιατρική υπόδειξη και παρακολούθηση. </a:t>
            </a:r>
            <a:endParaRPr lang="en-US" sz="1800" spc="-100" dirty="0" smtClean="0">
              <a:solidFill>
                <a:schemeClr val="tx2"/>
              </a:solidFill>
              <a:latin typeface="Calibri" pitchFamily="34" charset="0"/>
              <a:ea typeface="+mj-ea"/>
              <a:cs typeface="Calibri" pitchFamily="34" charset="0"/>
            </a:endParaRPr>
          </a:p>
          <a:p>
            <a:pPr marL="0" indent="0" algn="just">
              <a:buNone/>
            </a:pPr>
            <a:r>
              <a:rPr lang="el-GR" sz="1800" spc="-100" dirty="0" smtClean="0">
                <a:solidFill>
                  <a:schemeClr val="tx2"/>
                </a:solidFill>
                <a:latin typeface="Calibri" pitchFamily="34" charset="0"/>
                <a:ea typeface="+mj-ea"/>
                <a:cs typeface="Calibri" pitchFamily="34" charset="0"/>
              </a:rPr>
              <a:t>Κυρίως, όμως να μην εναποθέτει κανείς σε αυτά την ελπίδα της διακοπής. Ο ρόλος τους είναι μόνο </a:t>
            </a:r>
            <a:r>
              <a:rPr lang="el-GR" sz="1800" b="1" u="sng" spc="-100" dirty="0" smtClean="0">
                <a:solidFill>
                  <a:schemeClr val="tx2"/>
                </a:solidFill>
                <a:latin typeface="Calibri" pitchFamily="34" charset="0"/>
                <a:ea typeface="+mj-ea"/>
                <a:cs typeface="Calibri" pitchFamily="34" charset="0"/>
              </a:rPr>
              <a:t>υποβοηθητικός</a:t>
            </a:r>
            <a:r>
              <a:rPr lang="el-GR" sz="1800" spc="-100" dirty="0" smtClean="0">
                <a:solidFill>
                  <a:schemeClr val="tx2"/>
                </a:solidFill>
                <a:latin typeface="Calibri" pitchFamily="34" charset="0"/>
                <a:ea typeface="+mj-ea"/>
                <a:cs typeface="Calibri" pitchFamily="34" charset="0"/>
              </a:rPr>
              <a:t>. Η λύση του προβλήματος βρίσκεται πάντα στα χέρια του χρήστη. Η διακοπή απαιτεί αγώνα και κατάθεση ψυχής.</a:t>
            </a:r>
          </a:p>
        </p:txBody>
      </p:sp>
      <p:pic>
        <p:nvPicPr>
          <p:cNvPr id="2055" name="Picture 7" descr="C:\Users\ΝΑΝΤΙΑ\AppData\Local\Microsoft\Windows\Temporary Internet Files\Content.IE5\W1HVY1B7\800px-Shag-tobacco-01_(xndr)[1].jpg"/>
          <p:cNvPicPr>
            <a:picLocks noChangeAspect="1" noChangeArrowheads="1"/>
          </p:cNvPicPr>
          <p:nvPr/>
        </p:nvPicPr>
        <p:blipFill>
          <a:blip r:embed="rId2"/>
          <a:srcRect/>
          <a:stretch>
            <a:fillRect/>
          </a:stretch>
        </p:blipFill>
        <p:spPr bwMode="auto">
          <a:xfrm>
            <a:off x="5072066" y="4286256"/>
            <a:ext cx="3488329" cy="23240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effectLst>
                  <a:outerShdw blurRad="38100" dist="38100" dir="2700000" algn="tl">
                    <a:srgbClr val="000000">
                      <a:alpha val="43137"/>
                    </a:srgbClr>
                  </a:outerShdw>
                </a:effectLst>
              </a:rPr>
              <a:t>ΠΑΘΗΤΙΚΟ ΚΑΠΝΙΣΜΑ</a:t>
            </a:r>
            <a:endParaRPr lang="el-GR" sz="3200" b="1" dirty="0">
              <a:effectLst>
                <a:outerShdw blurRad="38100" dist="38100" dir="2700000" algn="tl">
                  <a:srgbClr val="000000">
                    <a:alpha val="43137"/>
                  </a:srgbClr>
                </a:outerShdw>
              </a:effectLst>
            </a:endParaRPr>
          </a:p>
        </p:txBody>
      </p:sp>
      <p:sp>
        <p:nvSpPr>
          <p:cNvPr id="3" name="2 - Θέση περιεχομένου"/>
          <p:cNvSpPr>
            <a:spLocks noGrp="1"/>
          </p:cNvSpPr>
          <p:nvPr>
            <p:ph sz="half" idx="1"/>
          </p:nvPr>
        </p:nvSpPr>
        <p:spPr>
          <a:xfrm>
            <a:off x="457200" y="1673352"/>
            <a:ext cx="5472122" cy="4718304"/>
          </a:xfrm>
        </p:spPr>
        <p:txBody>
          <a:bodyPr>
            <a:normAutofit/>
          </a:bodyPr>
          <a:lstStyle/>
          <a:p>
            <a:pPr marL="0" indent="0" algn="just">
              <a:buNone/>
            </a:pPr>
            <a:r>
              <a:rPr lang="el-GR" sz="1800" spc="-100" dirty="0" smtClean="0">
                <a:solidFill>
                  <a:schemeClr val="tx2"/>
                </a:solidFill>
                <a:latin typeface="+mj-lt"/>
                <a:ea typeface="+mj-ea"/>
                <a:cs typeface="+mj-cs"/>
              </a:rPr>
              <a:t>Το παθητικό κάπνισμα είναι η εισπνοή του καπνού των καπνιστών από ανθρώπους που δεν καπνίζουν. Εισπνέοντας τον καπνό, οι μη-καπνιστές εκτίθενται στις ίδιες χημικές ουσίες με τους καπνιστές, όπως τη νικοτίνη και το μονοξείδιο του άνθρακα. Μπορεί να συμβεί παντού, σε όσους χώρους δηλαδή υπάρχουν άτομα που καπνίζουν. Ποιες είναι όμως οι επιδράσεις του παθητικού καπνίσματος; Βρίσκονται οι παθητικοί καπνιστές σε παρόμοιο κίνδυνο με όσους καπνίζουν;</a:t>
            </a:r>
            <a:endParaRPr lang="el-GR" sz="1800" spc="-100" dirty="0">
              <a:solidFill>
                <a:schemeClr val="tx2"/>
              </a:solidFill>
              <a:latin typeface="+mj-lt"/>
              <a:ea typeface="+mj-ea"/>
              <a:cs typeface="+mj-cs"/>
            </a:endParaRPr>
          </a:p>
        </p:txBody>
      </p:sp>
      <p:pic>
        <p:nvPicPr>
          <p:cNvPr id="10" name="9 - Θέση περιεχομένου" descr="m_2874_smoking_health_effects_.jpg"/>
          <p:cNvPicPr>
            <a:picLocks noGrp="1" noChangeAspect="1"/>
          </p:cNvPicPr>
          <p:nvPr>
            <p:ph sz="half" idx="2"/>
          </p:nvPr>
        </p:nvPicPr>
        <p:blipFill>
          <a:blip r:embed="rId2"/>
          <a:stretch>
            <a:fillRect/>
          </a:stretch>
        </p:blipFill>
        <p:spPr>
          <a:xfrm>
            <a:off x="6072198" y="1857364"/>
            <a:ext cx="2482655" cy="21892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3000" r="-3000"/>
          </a:stretch>
        </a:blipFill>
        <a:effectLst/>
      </p:bgPr>
    </p:bg>
    <p:spTree>
      <p:nvGrpSpPr>
        <p:cNvPr id="1" name=""/>
        <p:cNvGrpSpPr/>
        <p:nvPr/>
      </p:nvGrpSpPr>
      <p:grpSpPr>
        <a:xfrm>
          <a:off x="0" y="0"/>
          <a:ext cx="0" cy="0"/>
          <a:chOff x="0" y="0"/>
          <a:chExt cx="0" cy="0"/>
        </a:xfrm>
      </p:grpSpPr>
      <p:sp>
        <p:nvSpPr>
          <p:cNvPr id="13" name="12 - Θέση κειμένου"/>
          <p:cNvSpPr>
            <a:spLocks noGrp="1"/>
          </p:cNvSpPr>
          <p:nvPr>
            <p:ph type="body" idx="1"/>
          </p:nvPr>
        </p:nvSpPr>
        <p:spPr>
          <a:xfrm>
            <a:off x="500034" y="1000108"/>
            <a:ext cx="3931920" cy="639762"/>
          </a:xfrm>
        </p:spPr>
        <p:txBody>
          <a:bodyPr>
            <a:normAutofit fontScale="85000" lnSpcReduction="10000"/>
          </a:bodyPr>
          <a:lstStyle/>
          <a:p>
            <a:r>
              <a:rPr lang="el-GR" b="1" dirty="0" smtClean="0"/>
              <a:t>Η έκθεση στο παθητικό κάπνισμα πραγματοποιείται κυρίως:</a:t>
            </a:r>
          </a:p>
          <a:p>
            <a:endParaRPr lang="el-GR" dirty="0"/>
          </a:p>
        </p:txBody>
      </p:sp>
      <p:sp>
        <p:nvSpPr>
          <p:cNvPr id="14" name="13 - Θέση περιεχομένου"/>
          <p:cNvSpPr>
            <a:spLocks noGrp="1"/>
          </p:cNvSpPr>
          <p:nvPr>
            <p:ph sz="half" idx="2"/>
          </p:nvPr>
        </p:nvSpPr>
        <p:spPr>
          <a:xfrm>
            <a:off x="428596" y="1857364"/>
            <a:ext cx="3931920" cy="3951288"/>
          </a:xfrm>
        </p:spPr>
        <p:txBody>
          <a:bodyPr>
            <a:normAutofit/>
          </a:bodyPr>
          <a:lstStyle/>
          <a:p>
            <a:pPr fontAlgn="base">
              <a:buFont typeface="Wingdings" pitchFamily="2" charset="2"/>
              <a:buChar char="v"/>
            </a:pPr>
            <a:r>
              <a:rPr lang="el-GR" sz="1600" dirty="0" smtClean="0"/>
              <a:t>στο σπίτι</a:t>
            </a:r>
          </a:p>
          <a:p>
            <a:pPr fontAlgn="base">
              <a:buFont typeface="Wingdings" pitchFamily="2" charset="2"/>
              <a:buChar char="v"/>
            </a:pPr>
            <a:r>
              <a:rPr lang="el-GR" sz="1600" dirty="0" smtClean="0"/>
              <a:t>σε χώρους εργασίας</a:t>
            </a:r>
          </a:p>
          <a:p>
            <a:pPr fontAlgn="base">
              <a:buFont typeface="Wingdings" pitchFamily="2" charset="2"/>
              <a:buChar char="v"/>
            </a:pPr>
            <a:r>
              <a:rPr lang="el-GR" sz="1600" dirty="0" smtClean="0"/>
              <a:t>σε χώρους διασκέδασης</a:t>
            </a:r>
          </a:p>
          <a:p>
            <a:pPr fontAlgn="base">
              <a:buFont typeface="Wingdings" pitchFamily="2" charset="2"/>
              <a:buChar char="v"/>
            </a:pPr>
            <a:r>
              <a:rPr lang="el-GR" sz="1600" dirty="0" smtClean="0"/>
              <a:t>σε οχήματα</a:t>
            </a:r>
          </a:p>
          <a:p>
            <a:endParaRPr lang="el-GR" dirty="0"/>
          </a:p>
        </p:txBody>
      </p:sp>
      <p:sp>
        <p:nvSpPr>
          <p:cNvPr id="15" name="14 - Θέση κειμένου"/>
          <p:cNvSpPr>
            <a:spLocks noGrp="1"/>
          </p:cNvSpPr>
          <p:nvPr>
            <p:ph type="body" sz="quarter" idx="3"/>
          </p:nvPr>
        </p:nvSpPr>
        <p:spPr>
          <a:xfrm>
            <a:off x="4714876" y="1000108"/>
            <a:ext cx="3931920" cy="639762"/>
          </a:xfrm>
        </p:spPr>
        <p:txBody>
          <a:bodyPr>
            <a:normAutofit fontScale="85000" lnSpcReduction="10000"/>
          </a:bodyPr>
          <a:lstStyle/>
          <a:p>
            <a:r>
              <a:rPr lang="el-GR" b="1" dirty="0"/>
              <a:t>Η ρύπανση από το κάπνισμα σε έναν κλειστό χώρο παράγεται από:</a:t>
            </a:r>
          </a:p>
          <a:p>
            <a:endParaRPr lang="el-GR" dirty="0"/>
          </a:p>
        </p:txBody>
      </p:sp>
      <p:sp>
        <p:nvSpPr>
          <p:cNvPr id="16" name="15 - Θέση περιεχομένου"/>
          <p:cNvSpPr>
            <a:spLocks noGrp="1"/>
          </p:cNvSpPr>
          <p:nvPr>
            <p:ph sz="quarter" idx="4"/>
          </p:nvPr>
        </p:nvSpPr>
        <p:spPr>
          <a:xfrm>
            <a:off x="4714876" y="1857364"/>
            <a:ext cx="3931920" cy="3951288"/>
          </a:xfrm>
        </p:spPr>
        <p:txBody>
          <a:bodyPr>
            <a:normAutofit fontScale="62500" lnSpcReduction="20000"/>
          </a:bodyPr>
          <a:lstStyle/>
          <a:p>
            <a:pPr fontAlgn="base">
              <a:buFont typeface="Wingdings" pitchFamily="2" charset="2"/>
              <a:buChar char="v"/>
            </a:pPr>
            <a:r>
              <a:rPr lang="el-GR" dirty="0" smtClean="0"/>
              <a:t>Την εκπνοή του καπνιστή</a:t>
            </a:r>
          </a:p>
          <a:p>
            <a:pPr fontAlgn="base">
              <a:buNone/>
            </a:pPr>
            <a:endParaRPr lang="el-GR" dirty="0" smtClean="0"/>
          </a:p>
          <a:p>
            <a:pPr fontAlgn="base">
              <a:buFont typeface="Wingdings" pitchFamily="2" charset="2"/>
              <a:buChar char="v"/>
            </a:pPr>
            <a:r>
              <a:rPr lang="el-GR" dirty="0" smtClean="0"/>
              <a:t>Το ίδιο το τσιγάρο που καίγεται</a:t>
            </a:r>
          </a:p>
          <a:p>
            <a:pPr fontAlgn="base">
              <a:buNone/>
            </a:pPr>
            <a:endParaRPr lang="el-GR" dirty="0" smtClean="0"/>
          </a:p>
          <a:p>
            <a:pPr algn="just" fontAlgn="base">
              <a:buFont typeface="Wingdings" pitchFamily="2" charset="2"/>
              <a:buChar char="v"/>
            </a:pPr>
            <a:r>
              <a:rPr lang="el-GR" dirty="0" smtClean="0"/>
              <a:t>Το “Τριτογενές Παθητικό Κάπνισμα” δηλαδή το αόρατο τοξικό μίγμα που προσκολλάται στα μαλλιά, στα ρούχα των καπνιστών και στα αντικείμενα ενός χώρου καπνίσματος .</a:t>
            </a:r>
          </a:p>
          <a:p>
            <a:pPr marL="182563" indent="-3175" algn="just" fontAlgn="base">
              <a:buNone/>
            </a:pPr>
            <a:r>
              <a:rPr lang="el-GR" dirty="0" smtClean="0"/>
              <a:t>Το τοξικό αυτό μείγμα περιέχει βαρέα μέταλλα, καρκινογόνες ουσίες και ραδιενεργά στοιχεία, ικανά να μολύνουν ένα παιδί που ανυποψίαστο μπουσουλάει στο πάτωμα και κατόπιν βάζει τα χέρια του στο στόμα. Το τριτογενές κάπνισμα παραμένει, έστω και αν ο χώρος αυτός αεριστεί</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14" name="13 - TextBox"/>
          <p:cNvSpPr txBox="1"/>
          <p:nvPr/>
        </p:nvSpPr>
        <p:spPr>
          <a:xfrm>
            <a:off x="142844" y="1571613"/>
            <a:ext cx="292895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spc="-100" dirty="0" smtClean="0">
                <a:solidFill>
                  <a:schemeClr val="tx2"/>
                </a:solidFill>
                <a:latin typeface="+mj-lt"/>
                <a:ea typeface="+mj-ea"/>
                <a:cs typeface="+mj-cs"/>
              </a:rPr>
              <a:t>Το να ζούμε με έναν καπνιστή και να εισπνέουμε τον καπνό του μπορεί να αυξήσει τον κίνδυνο ανάπτυξης καρκίνου των πνευμόνων από 20% μέχρι και 30%. </a:t>
            </a:r>
          </a:p>
        </p:txBody>
      </p:sp>
      <p:sp>
        <p:nvSpPr>
          <p:cNvPr id="15" name="14 - TextBox"/>
          <p:cNvSpPr txBox="1"/>
          <p:nvPr/>
        </p:nvSpPr>
        <p:spPr>
          <a:xfrm>
            <a:off x="2428860" y="642918"/>
            <a:ext cx="2740415" cy="584775"/>
          </a:xfrm>
          <a:prstGeom prst="rect">
            <a:avLst/>
          </a:prstGeom>
          <a:noFill/>
        </p:spPr>
        <p:txBody>
          <a:bodyPr wrap="square" rtlCol="0">
            <a:spAutoFit/>
          </a:bodyPr>
          <a:lstStyle/>
          <a:p>
            <a:r>
              <a:rPr lang="el-GR" sz="3200" b="1" dirty="0" smtClean="0">
                <a:solidFill>
                  <a:schemeClr val="accent1">
                    <a:lumMod val="50000"/>
                  </a:schemeClr>
                </a:solidFill>
                <a:effectLst>
                  <a:outerShdw blurRad="38100" dist="38100" dir="2700000" algn="tl">
                    <a:srgbClr val="000000">
                      <a:alpha val="43137"/>
                    </a:srgbClr>
                  </a:outerShdw>
                </a:effectLst>
              </a:rPr>
              <a:t>ΕΠΙΠΤΩΣΕΙΣ</a:t>
            </a:r>
            <a:endParaRPr lang="el-GR" sz="3200" b="1" dirty="0">
              <a:solidFill>
                <a:schemeClr val="accent1">
                  <a:lumMod val="50000"/>
                </a:schemeClr>
              </a:solidFill>
              <a:effectLst>
                <a:outerShdw blurRad="38100" dist="38100" dir="2700000" algn="tl">
                  <a:srgbClr val="000000">
                    <a:alpha val="43137"/>
                  </a:srgbClr>
                </a:outerShdw>
              </a:effectLst>
            </a:endParaRPr>
          </a:p>
        </p:txBody>
      </p:sp>
      <p:sp>
        <p:nvSpPr>
          <p:cNvPr id="16" name="15 - Στρογγυλεμένο ορθογώνιο"/>
          <p:cNvSpPr/>
          <p:nvPr/>
        </p:nvSpPr>
        <p:spPr>
          <a:xfrm>
            <a:off x="214282" y="1071546"/>
            <a:ext cx="1428760" cy="28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sz="1600" b="1" dirty="0" smtClean="0">
                <a:solidFill>
                  <a:schemeClr val="tx2">
                    <a:lumMod val="75000"/>
                  </a:schemeClr>
                </a:solidFill>
              </a:rPr>
              <a:t>ΚΑΡΚΙΝΟΣ</a:t>
            </a:r>
            <a:endParaRPr lang="el-GR" sz="1600" b="1" dirty="0">
              <a:solidFill>
                <a:schemeClr val="tx2">
                  <a:lumMod val="75000"/>
                </a:schemeClr>
              </a:solidFill>
            </a:endParaRPr>
          </a:p>
        </p:txBody>
      </p:sp>
      <p:sp>
        <p:nvSpPr>
          <p:cNvPr id="17" name="16 - Στρογγυλεμένο ορθογώνιο"/>
          <p:cNvSpPr/>
          <p:nvPr/>
        </p:nvSpPr>
        <p:spPr>
          <a:xfrm>
            <a:off x="5286380" y="1071546"/>
            <a:ext cx="1500198" cy="28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sz="1600" b="1" dirty="0" smtClean="0">
                <a:solidFill>
                  <a:schemeClr val="tx2">
                    <a:lumMod val="75000"/>
                  </a:schemeClr>
                </a:solidFill>
              </a:rPr>
              <a:t>ΚΑΡΔΙΑ</a:t>
            </a:r>
            <a:endParaRPr lang="el-GR" sz="1600" b="1" dirty="0">
              <a:solidFill>
                <a:schemeClr val="tx2">
                  <a:lumMod val="75000"/>
                </a:schemeClr>
              </a:solidFill>
            </a:endParaRPr>
          </a:p>
        </p:txBody>
      </p:sp>
      <p:sp>
        <p:nvSpPr>
          <p:cNvPr id="18" name="17 - Στρογγυλεμένο ορθογώνιο"/>
          <p:cNvSpPr/>
          <p:nvPr/>
        </p:nvSpPr>
        <p:spPr>
          <a:xfrm>
            <a:off x="3000364" y="3571876"/>
            <a:ext cx="4000528" cy="28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sz="1600" b="1" dirty="0" smtClean="0">
                <a:solidFill>
                  <a:schemeClr val="tx2">
                    <a:lumMod val="75000"/>
                  </a:schemeClr>
                </a:solidFill>
              </a:rPr>
              <a:t>ΑΝΑΠΝΕΥΣΤΙΚΑ ΠΡΟΒΛΗΜΑΤΑ</a:t>
            </a:r>
            <a:endParaRPr lang="el-GR" sz="1600" b="1" dirty="0">
              <a:solidFill>
                <a:schemeClr val="tx2">
                  <a:lumMod val="75000"/>
                </a:schemeClr>
              </a:solidFill>
            </a:endParaRPr>
          </a:p>
        </p:txBody>
      </p:sp>
      <p:sp>
        <p:nvSpPr>
          <p:cNvPr id="21" name="20 - TextBox"/>
          <p:cNvSpPr txBox="1"/>
          <p:nvPr/>
        </p:nvSpPr>
        <p:spPr>
          <a:xfrm>
            <a:off x="5286380" y="1571612"/>
            <a:ext cx="335758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spc="-100" dirty="0" smtClean="0">
                <a:solidFill>
                  <a:schemeClr val="tx2"/>
                </a:solidFill>
                <a:latin typeface="+mj-lt"/>
                <a:ea typeface="+mj-ea"/>
                <a:cs typeface="+mj-cs"/>
              </a:rPr>
              <a:t>Η εισπνοή του καπνού μπορεί να βλάψει το καρδιαγγειακό σύστημα και να αυξήσει τις πιθανότητες καρδιακής προσβολής.</a:t>
            </a:r>
          </a:p>
        </p:txBody>
      </p:sp>
      <p:sp>
        <p:nvSpPr>
          <p:cNvPr id="22" name="21 - TextBox"/>
          <p:cNvSpPr txBox="1"/>
          <p:nvPr/>
        </p:nvSpPr>
        <p:spPr>
          <a:xfrm>
            <a:off x="2928926" y="4000504"/>
            <a:ext cx="585791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l-GR" spc="-100" dirty="0" smtClean="0">
                <a:solidFill>
                  <a:schemeClr val="tx2"/>
                </a:solidFill>
                <a:latin typeface="+mj-lt"/>
                <a:ea typeface="+mj-ea"/>
                <a:cs typeface="+mj-cs"/>
              </a:rPr>
              <a:t>Το παθητικό κάπνισμα μπορεί να ερεθίσει τους πνεύμονες και να προκαλέσει αναπνευστικά προβλήματα. </a:t>
            </a:r>
          </a:p>
          <a:p>
            <a:pPr algn="just"/>
            <a:r>
              <a:rPr lang="el-GR" spc="-100" dirty="0" smtClean="0">
                <a:solidFill>
                  <a:schemeClr val="tx2"/>
                </a:solidFill>
                <a:latin typeface="+mj-lt"/>
                <a:ea typeface="+mj-ea"/>
                <a:cs typeface="+mj-cs"/>
              </a:rPr>
              <a:t>Συμπτώματα όπως βήχας, συσσώρευση φλέγματος, κομμένη ανάσα, ακόμα και υπολειτουργία των πνευμόνων έχουν  συνδεθεί με το παθητικό κάπνισμα  και  ασθένειες, όπως βρογχίτιδα και πνευμονία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«ΘΕΤΙΚΕΣ» ΕΠΙΔΡΑΣΕΙΣ</a:t>
            </a:r>
          </a:p>
        </p:txBody>
      </p:sp>
      <p:sp>
        <p:nvSpPr>
          <p:cNvPr id="3" name="2 - Θέση περιεχομένου"/>
          <p:cNvSpPr>
            <a:spLocks noGrp="1"/>
          </p:cNvSpPr>
          <p:nvPr>
            <p:ph idx="1"/>
          </p:nvPr>
        </p:nvSpPr>
        <p:spPr/>
        <p:txBody>
          <a:bodyPr>
            <a:normAutofit/>
          </a:bodyPr>
          <a:lstStyle/>
          <a:p>
            <a:pPr marL="0" indent="0" algn="just">
              <a:buNone/>
            </a:pPr>
            <a:endParaRPr lang="el-GR" sz="1800" spc="-100" dirty="0" smtClean="0">
              <a:solidFill>
                <a:schemeClr val="tx2"/>
              </a:solidFill>
              <a:latin typeface="Calibri" pitchFamily="34" charset="0"/>
              <a:ea typeface="+mj-ea"/>
              <a:cs typeface="Calibri" pitchFamily="34" charset="0"/>
            </a:endParaRPr>
          </a:p>
          <a:p>
            <a:pPr marL="0" indent="0" algn="just">
              <a:buNone/>
            </a:pPr>
            <a:r>
              <a:rPr lang="el-GR" sz="1800" spc="-100" dirty="0" smtClean="0">
                <a:solidFill>
                  <a:schemeClr val="tx2"/>
                </a:solidFill>
                <a:latin typeface="Calibri" pitchFamily="34" charset="0"/>
                <a:ea typeface="+mj-ea"/>
                <a:cs typeface="Calibri" pitchFamily="34" charset="0"/>
              </a:rPr>
              <a:t>Το κάπνισμα είναι η σημαντικότερη γνωστή αιτία καρκίνου και η σημαντικότερη αιτία θνησιμότητας στον ανεπτυγμένο κόσμο. Εντούτοις, έχει βρεθεί ότι μειώνει τον κίνδυνο του καρκίνου του ενδομητρίου, πιθανόν επειδή επιδρά βλαπτικά στις ωοθήκες και ελαττώνει τα επίπεδα οιστρογόνων, τα οποία διαδραματίζουν σημαντικό ρόλο στην αιτιολογία του συγκεκριμένου καρκίνου. </a:t>
            </a:r>
          </a:p>
          <a:p>
            <a:pPr marL="0" indent="0" algn="just">
              <a:buNone/>
            </a:pPr>
            <a:r>
              <a:rPr lang="el-GR" sz="1800" spc="-100" dirty="0" smtClean="0">
                <a:solidFill>
                  <a:schemeClr val="tx2"/>
                </a:solidFill>
                <a:latin typeface="Calibri" pitchFamily="34" charset="0"/>
                <a:ea typeface="+mj-ea"/>
                <a:cs typeface="Calibri" pitchFamily="34" charset="0"/>
              </a:rPr>
              <a:t>Επίσης έχει βρεθεί ότι το κάπνισμα ενδέχεται να μειώνει τον κίνδυνο της νόσου του </a:t>
            </a:r>
            <a:r>
              <a:rPr lang="el-GR" sz="1800" spc="-100" dirty="0" err="1" smtClean="0">
                <a:solidFill>
                  <a:schemeClr val="tx2"/>
                </a:solidFill>
                <a:latin typeface="Calibri" pitchFamily="34" charset="0"/>
                <a:ea typeface="+mj-ea"/>
                <a:cs typeface="Calibri" pitchFamily="34" charset="0"/>
              </a:rPr>
              <a:t>Parkinson</a:t>
            </a:r>
            <a:r>
              <a:rPr lang="el-GR" sz="1800" spc="-100" dirty="0" smtClean="0">
                <a:solidFill>
                  <a:schemeClr val="tx2"/>
                </a:solidFill>
                <a:latin typeface="Calibri" pitchFamily="34" charset="0"/>
                <a:ea typeface="+mj-ea"/>
                <a:cs typeface="Calibri" pitchFamily="34" charset="0"/>
              </a:rPr>
              <a:t>, ίσως επειδή η νικοτίνη η δρα ως νευροδιαβιβαστής. Ας γίνει όμως σαφές ότι οι κίνδυνοι από το κάπνισμα για το σύνολο της νοσηρότητας και της θνησιμότητας είναι δεκάδες φορές μεγαλύτερος από το  βαθμό προστασίας που ενδέχεται να παρέχει έναντι μιας μεμονωμένης νεοπλασίας και ενός </a:t>
            </a:r>
            <a:r>
              <a:rPr lang="el-GR" sz="1800" spc="-100" dirty="0" err="1" smtClean="0">
                <a:solidFill>
                  <a:schemeClr val="tx2"/>
                </a:solidFill>
                <a:latin typeface="Calibri" pitchFamily="34" charset="0"/>
                <a:ea typeface="+mj-ea"/>
                <a:cs typeface="Calibri" pitchFamily="34" charset="0"/>
              </a:rPr>
              <a:t>νευροεκφυλιστκού</a:t>
            </a:r>
            <a:r>
              <a:rPr lang="el-GR" sz="1800" spc="-100" dirty="0" smtClean="0">
                <a:solidFill>
                  <a:schemeClr val="tx2"/>
                </a:solidFill>
                <a:latin typeface="Calibri" pitchFamily="34" charset="0"/>
                <a:ea typeface="+mj-ea"/>
                <a:cs typeface="Calibri" pitchFamily="34" charset="0"/>
              </a:rPr>
              <a:t> νοσήματος. </a:t>
            </a:r>
          </a:p>
        </p:txBody>
      </p:sp>
      <p:pic>
        <p:nvPicPr>
          <p:cNvPr id="1030" name="Picture 6" descr="C:\Users\ΝΑΝΤΙΑ\AppData\Local\Microsoft\Windows\Temporary Internet Files\Content.IE5\W1HVY1B7\quit_smoking_stop_smoking[1].jpg"/>
          <p:cNvPicPr>
            <a:picLocks noChangeAspect="1" noChangeArrowheads="1"/>
          </p:cNvPicPr>
          <p:nvPr/>
        </p:nvPicPr>
        <p:blipFill>
          <a:blip r:embed="rId2"/>
          <a:srcRect/>
          <a:stretch>
            <a:fillRect/>
          </a:stretch>
        </p:blipFill>
        <p:spPr bwMode="auto">
          <a:xfrm>
            <a:off x="6215074" y="4661667"/>
            <a:ext cx="2357454" cy="219633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accent1">
                    <a:lumMod val="50000"/>
                  </a:schemeClr>
                </a:solidFill>
                <a:effectLst>
                  <a:outerShdw blurRad="38100" dist="38100" dir="2700000" algn="tl">
                    <a:srgbClr val="000000">
                      <a:alpha val="43137"/>
                    </a:srgbClr>
                  </a:outerShdw>
                </a:effectLst>
              </a:rPr>
              <a:t>ΚΑΠΝΙΣΜΑ ΚΑΙ ΕΓΚΥΜΟΣΥΝΗ</a:t>
            </a:r>
          </a:p>
        </p:txBody>
      </p:sp>
      <p:sp>
        <p:nvSpPr>
          <p:cNvPr id="3" name="2 - Θέση περιεχομένου"/>
          <p:cNvSpPr>
            <a:spLocks noGrp="1"/>
          </p:cNvSpPr>
          <p:nvPr>
            <p:ph sz="half" idx="1"/>
          </p:nvPr>
        </p:nvSpPr>
        <p:spPr>
          <a:xfrm>
            <a:off x="457200" y="1673352"/>
            <a:ext cx="4257676" cy="5184648"/>
          </a:xfrm>
        </p:spPr>
        <p:txBody>
          <a:bodyPr>
            <a:normAutofit fontScale="77500" lnSpcReduction="20000"/>
          </a:bodyPr>
          <a:lstStyle/>
          <a:p>
            <a:pPr marL="0" indent="0" algn="just">
              <a:buNone/>
            </a:pPr>
            <a:r>
              <a:rPr lang="el-GR" sz="2300" spc="-100" dirty="0" smtClean="0">
                <a:solidFill>
                  <a:schemeClr val="tx2"/>
                </a:solidFill>
                <a:latin typeface="Calibri" pitchFamily="34" charset="0"/>
                <a:ea typeface="+mj-ea"/>
                <a:cs typeface="Calibri" pitchFamily="34" charset="0"/>
              </a:rPr>
              <a:t>Η νικοτίνη διαπερνά τον πλακούντα και προκαλεί ελάττωση του οξυγόνου που μεταφέρεται στο έμβρυο. Έτσι, το έμβρυο έχει λιγότερο οξυγόνο και λαμβάνει περιορισμένες ποσότητες θρεπτικών ουσιών που είναι απαραίτητες για την ανάπτυξή του. </a:t>
            </a:r>
            <a:endParaRPr lang="en-US" sz="2300" spc="-100" dirty="0" smtClean="0">
              <a:solidFill>
                <a:schemeClr val="tx2"/>
              </a:solidFill>
              <a:latin typeface="Calibri" pitchFamily="34" charset="0"/>
              <a:ea typeface="+mj-ea"/>
              <a:cs typeface="Calibri" pitchFamily="34" charset="0"/>
            </a:endParaRPr>
          </a:p>
          <a:p>
            <a:pPr marL="0" indent="0" algn="just">
              <a:buNone/>
            </a:pPr>
            <a:endParaRPr lang="el-GR" sz="2300" spc="-100" dirty="0" smtClean="0">
              <a:solidFill>
                <a:schemeClr val="tx2"/>
              </a:solidFill>
              <a:latin typeface="Calibri" pitchFamily="34" charset="0"/>
              <a:ea typeface="+mj-ea"/>
              <a:cs typeface="Calibri" pitchFamily="34" charset="0"/>
            </a:endParaRPr>
          </a:p>
          <a:p>
            <a:pPr marL="0" indent="0" algn="just">
              <a:buNone/>
            </a:pPr>
            <a:r>
              <a:rPr lang="el-GR" sz="2300" spc="-100" dirty="0" smtClean="0">
                <a:solidFill>
                  <a:schemeClr val="tx2"/>
                </a:solidFill>
                <a:latin typeface="Calibri" pitchFamily="34" charset="0"/>
                <a:ea typeface="+mj-ea"/>
                <a:cs typeface="Calibri" pitchFamily="34" charset="0"/>
              </a:rPr>
              <a:t>Κατά τη διάρκεια της εγκυμοσύνης το ενεργητικό κάπνισμα έχει συσχετισθεί με:</a:t>
            </a:r>
          </a:p>
          <a:p>
            <a:pPr algn="just"/>
            <a:endParaRPr lang="el-GR" sz="23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Πρόωρο τοκετό</a:t>
            </a: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Γέννηση λιποβαρούς νεογνού</a:t>
            </a: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Αυξημένο  κίνδυνο αποβολών</a:t>
            </a: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Αυξημένο κίνδυνο αιφνίδιου θανάτου</a:t>
            </a: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Γέννηση παιδιών με μειωμένο πνευματικό επίπεδο, υπερκινητικότητα, αντικοινωνική συμπεριφορά, άσθμα και κακό ανοσοποιητικό.</a:t>
            </a:r>
          </a:p>
          <a:p>
            <a:pPr algn="just">
              <a:buFont typeface="Wingdings" pitchFamily="2" charset="2"/>
              <a:buChar char="v"/>
            </a:pPr>
            <a:r>
              <a:rPr lang="el-GR" sz="2300" spc="-100" dirty="0" smtClean="0">
                <a:solidFill>
                  <a:schemeClr val="tx2"/>
                </a:solidFill>
                <a:latin typeface="Calibri" pitchFamily="34" charset="0"/>
                <a:ea typeface="+mj-ea"/>
                <a:cs typeface="Calibri" pitchFamily="34" charset="0"/>
              </a:rPr>
              <a:t>Κακή ανάπτυξη μωρού μέσα στη μήτρα.</a:t>
            </a:r>
          </a:p>
          <a:p>
            <a:endParaRPr lang="el-GR" dirty="0" smtClean="0"/>
          </a:p>
          <a:p>
            <a:endParaRPr lang="el-GR" dirty="0"/>
          </a:p>
        </p:txBody>
      </p:sp>
      <p:pic>
        <p:nvPicPr>
          <p:cNvPr id="5" name="4 - Θέση περιεχομένου" descr="2362017111517.jpg"/>
          <p:cNvPicPr>
            <a:picLocks noGrp="1" noChangeAspect="1"/>
          </p:cNvPicPr>
          <p:nvPr>
            <p:ph sz="half" idx="2"/>
          </p:nvPr>
        </p:nvPicPr>
        <p:blipFill>
          <a:blip r:embed="rId2"/>
          <a:stretch>
            <a:fillRect/>
          </a:stretch>
        </p:blipFill>
        <p:spPr>
          <a:xfrm>
            <a:off x="5286380" y="1714488"/>
            <a:ext cx="2944497" cy="418466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effectLst>
                  <a:outerShdw blurRad="38100" dist="38100" dir="2700000" algn="tl">
                    <a:srgbClr val="000000">
                      <a:alpha val="43137"/>
                    </a:srgbClr>
                  </a:outerShdw>
                </a:effectLst>
              </a:rPr>
              <a:t>Τι άλλο πρέπει να γνωρίζουμε για το παθητικό κάπνισμα;</a:t>
            </a:r>
            <a:endParaRPr lang="el-GR" sz="20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Μισή ώρα παθητικού καπνίσματος αρκεί για να αυξήσει τον κίνδυνο καρδιακού επεισοδίου.</a:t>
            </a:r>
          </a:p>
          <a:p>
            <a:pPr algn="just">
              <a:buNone/>
            </a:pPr>
            <a:endParaRPr lang="el-GR" sz="18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Μικρή έκθεση (λιγότερο από 3 φορές την εβδομάδα) σε καπνό τσιγάρου σχετίζεται με στατιστικά σημαντική αύξηση του κινδύνου εκδήλωσης καρδιακού επεισοδίου.</a:t>
            </a:r>
          </a:p>
          <a:p>
            <a:pPr algn="just">
              <a:buNone/>
            </a:pPr>
            <a:endParaRPr lang="el-GR" sz="18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Ένα τσιγάρο την ημέρα αυξάνει τις πιθανότητες στεφανιαίας νόσου, για τους άντρες μέχρι 47% ενώ για τις γυναίκες μέχρι 56%.</a:t>
            </a:r>
          </a:p>
          <a:p>
            <a:pPr algn="just">
              <a:buNone/>
            </a:pPr>
            <a:endParaRPr lang="el-GR" sz="18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Το παθητικό κάπνισμα αποκτά ιδιαίτερη βαρύτητα στις περιπτώσεις των παιδιών (ηλικίας ενός με ενάμισι έτους) των οποίων οι γονείς καπνίζουν.</a:t>
            </a:r>
          </a:p>
          <a:p>
            <a:pPr algn="just">
              <a:buNone/>
            </a:pPr>
            <a:endParaRPr lang="el-GR" sz="18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Ο παθητικός καπνιστής όταν βρίσκεται σε κλειστό χώρο, όπου καπνίζουν πολλοί, εισπνέει τόσο καπνό όσο και αν κάπνιζε ο ίδιος 15 τσιγάρα χωρίς φίλτρο ή 35 με φίλτρο.</a:t>
            </a:r>
          </a:p>
          <a:p>
            <a:pPr algn="just">
              <a:buNone/>
            </a:pPr>
            <a:endParaRPr lang="el-GR" sz="1800" spc="-100" dirty="0" smtClean="0">
              <a:solidFill>
                <a:schemeClr val="tx2"/>
              </a:solidFill>
              <a:latin typeface="Calibri" pitchFamily="34" charset="0"/>
              <a:ea typeface="+mj-ea"/>
              <a:cs typeface="Calibri" pitchFamily="34" charset="0"/>
            </a:endParaRPr>
          </a:p>
          <a:p>
            <a:pPr algn="just">
              <a:buFont typeface="Wingdings" pitchFamily="2" charset="2"/>
              <a:buChar char="v"/>
            </a:pPr>
            <a:r>
              <a:rPr lang="el-GR" sz="1800" spc="-100" dirty="0" smtClean="0">
                <a:solidFill>
                  <a:schemeClr val="tx2"/>
                </a:solidFill>
                <a:latin typeface="Calibri" pitchFamily="34" charset="0"/>
                <a:ea typeface="+mj-ea"/>
                <a:cs typeface="Calibri" pitchFamily="34" charset="0"/>
              </a:rPr>
              <a:t>Ας σημειωθεί ότι το παθητικό κάπνισμα μπαίνει στην κατηγορία του </a:t>
            </a:r>
            <a:r>
              <a:rPr lang="el-GR" sz="1800" b="1" spc="-100" dirty="0" smtClean="0">
                <a:solidFill>
                  <a:schemeClr val="tx2"/>
                </a:solidFill>
                <a:latin typeface="Calibri" pitchFamily="34" charset="0"/>
                <a:ea typeface="+mj-ea"/>
                <a:cs typeface="Calibri" pitchFamily="34" charset="0"/>
              </a:rPr>
              <a:t>άφιλτρου καπνίσματος</a:t>
            </a:r>
            <a:r>
              <a:rPr lang="el-GR" sz="1800" spc="-100" dirty="0" smtClean="0">
                <a:solidFill>
                  <a:schemeClr val="tx2"/>
                </a:solidFill>
                <a:latin typeface="Calibri" pitchFamily="34" charset="0"/>
                <a:ea typeface="+mj-ea"/>
                <a:cs typeface="Calibri" pitchFamily="34" charset="0"/>
              </a:rPr>
              <a:t>.</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476672"/>
            <a:ext cx="8229600" cy="990600"/>
          </a:xfrm>
        </p:spPr>
        <p:txBody>
          <a:bodyPr>
            <a:normAutofit/>
          </a:bodyPr>
          <a:lstStyle/>
          <a:p>
            <a:r>
              <a:rPr lang="el-GR" sz="3200" dirty="0" smtClean="0">
                <a:solidFill>
                  <a:schemeClr val="accent1">
                    <a:lumMod val="50000"/>
                  </a:schemeClr>
                </a:solidFill>
                <a:effectLst>
                  <a:outerShdw blurRad="38100" dist="38100" dir="2700000" algn="tl">
                    <a:srgbClr val="000000">
                      <a:alpha val="43137"/>
                    </a:srgbClr>
                  </a:outerShdw>
                </a:effectLst>
              </a:rPr>
              <a:t>Η ΙΣΤΟΡΙΑ ΤΟΥ ΚΑΠΝΟΥ</a:t>
            </a:r>
            <a:endParaRPr lang="el-GR" sz="3200" dirty="0">
              <a:solidFill>
                <a:schemeClr val="accent1">
                  <a:lumMod val="50000"/>
                </a:schemeClr>
              </a:solidFill>
              <a:effectLst>
                <a:outerShdw blurRad="38100" dist="38100" dir="2700000" algn="tl">
                  <a:srgbClr val="000000">
                    <a:alpha val="43137"/>
                  </a:srgbClr>
                </a:outerShdw>
              </a:effectLst>
            </a:endParaRPr>
          </a:p>
        </p:txBody>
      </p:sp>
      <p:sp>
        <p:nvSpPr>
          <p:cNvPr id="5" name="Θέση περιεχομένου 4"/>
          <p:cNvSpPr>
            <a:spLocks noGrp="1"/>
          </p:cNvSpPr>
          <p:nvPr>
            <p:ph idx="1"/>
          </p:nvPr>
        </p:nvSpPr>
        <p:spPr>
          <a:xfrm>
            <a:off x="467544" y="1484784"/>
            <a:ext cx="8229600" cy="4876800"/>
          </a:xfrm>
        </p:spPr>
        <p:txBody>
          <a:bodyPr>
            <a:normAutofit/>
          </a:bodyPr>
          <a:lstStyle/>
          <a:p>
            <a:pPr marL="0" indent="0" algn="just">
              <a:buNone/>
            </a:pPr>
            <a:r>
              <a:rPr lang="el-GR" sz="1800" spc="-100" dirty="0">
                <a:solidFill>
                  <a:schemeClr val="tx2"/>
                </a:solidFill>
                <a:latin typeface="+mj-lt"/>
                <a:ea typeface="+mj-ea"/>
                <a:cs typeface="+mj-cs"/>
              </a:rPr>
              <a:t>Το 1492 ο Χριστόφορος Κολόμβος, ταυτόχρονα με την Αμερική ανακάλυψε και τον </a:t>
            </a:r>
            <a:r>
              <a:rPr lang="el-GR" sz="1800" spc="-100" dirty="0" smtClean="0">
                <a:solidFill>
                  <a:schemeClr val="tx2"/>
                </a:solidFill>
                <a:latin typeface="+mj-lt"/>
                <a:ea typeface="+mj-ea"/>
                <a:cs typeface="+mj-cs"/>
              </a:rPr>
              <a:t>καπνό. Χρησιμοποιούνταν </a:t>
            </a:r>
            <a:r>
              <a:rPr lang="el-GR" sz="1800" spc="-100" dirty="0">
                <a:solidFill>
                  <a:schemeClr val="tx2"/>
                </a:solidFill>
                <a:latin typeface="+mj-lt"/>
                <a:ea typeface="+mj-ea"/>
                <a:cs typeface="+mj-cs"/>
              </a:rPr>
              <a:t>από τους Ινδιάνους σε θρησκευτικές τελετές και στη θεραπεία ασθενειών και πληγών. </a:t>
            </a:r>
            <a:endParaRPr lang="el-GR" sz="1800" spc="-100" dirty="0" smtClean="0">
              <a:solidFill>
                <a:schemeClr val="tx2"/>
              </a:solidFill>
              <a:latin typeface="+mj-lt"/>
              <a:ea typeface="+mj-ea"/>
              <a:cs typeface="+mj-cs"/>
            </a:endParaRPr>
          </a:p>
          <a:p>
            <a:pPr marL="0" indent="0" algn="just">
              <a:buNone/>
            </a:pPr>
            <a:r>
              <a:rPr lang="el-GR" sz="1800" spc="-100" dirty="0">
                <a:solidFill>
                  <a:schemeClr val="tx2"/>
                </a:solidFill>
                <a:latin typeface="+mj-lt"/>
                <a:ea typeface="+mj-ea"/>
                <a:cs typeface="+mj-cs"/>
              </a:rPr>
              <a:t>Στην Ευρώπη </a:t>
            </a:r>
            <a:r>
              <a:rPr lang="el-GR" sz="1800" spc="-100" dirty="0" smtClean="0">
                <a:solidFill>
                  <a:schemeClr val="tx2"/>
                </a:solidFill>
                <a:latin typeface="+mj-lt"/>
                <a:ea typeface="+mj-ea"/>
                <a:cs typeface="+mj-cs"/>
              </a:rPr>
              <a:t>γύρω </a:t>
            </a:r>
            <a:r>
              <a:rPr lang="el-GR" sz="1800" spc="-100" dirty="0">
                <a:solidFill>
                  <a:schemeClr val="tx2"/>
                </a:solidFill>
                <a:latin typeface="+mj-lt"/>
                <a:ea typeface="+mj-ea"/>
                <a:cs typeface="+mj-cs"/>
              </a:rPr>
              <a:t>στα 1550 αναφέρονται οι πρώτες καπνοκαλλιέργειες . </a:t>
            </a:r>
          </a:p>
          <a:p>
            <a:pPr marL="0" indent="0" algn="just">
              <a:buNone/>
            </a:pPr>
            <a:r>
              <a:rPr lang="el-GR" sz="1800" spc="-100" dirty="0">
                <a:solidFill>
                  <a:schemeClr val="tx2"/>
                </a:solidFill>
                <a:latin typeface="+mj-lt"/>
                <a:ea typeface="+mj-ea"/>
                <a:cs typeface="+mj-cs"/>
              </a:rPr>
              <a:t>Σταδιακά η θεραπευτική αξία του άρχισε να αμφισβητείται αλλά η χρήση του παρέμεινε και έγινε κατάχρηση. </a:t>
            </a:r>
            <a:r>
              <a:rPr lang="el-GR" sz="1800" spc="-100" dirty="0" smtClean="0">
                <a:solidFill>
                  <a:schemeClr val="tx2"/>
                </a:solidFill>
                <a:latin typeface="+mj-lt"/>
                <a:ea typeface="+mj-ea"/>
                <a:cs typeface="+mj-cs"/>
              </a:rPr>
              <a:t>Η </a:t>
            </a:r>
            <a:r>
              <a:rPr lang="el-GR" sz="1800" spc="-100" dirty="0">
                <a:solidFill>
                  <a:schemeClr val="tx2"/>
                </a:solidFill>
                <a:latin typeface="+mj-lt"/>
                <a:ea typeface="+mj-ea"/>
                <a:cs typeface="+mj-cs"/>
              </a:rPr>
              <a:t>επικρατέστερη ερμηνεία για την ονομασία που  αποδόθηκε στο νεόφερτο φυτό παραπέμπει στο νησί </a:t>
            </a:r>
            <a:r>
              <a:rPr lang="el-GR" sz="1800" spc="-100" dirty="0" smtClean="0">
                <a:solidFill>
                  <a:schemeClr val="tx2"/>
                </a:solidFill>
                <a:latin typeface="+mj-lt"/>
                <a:ea typeface="+mj-ea"/>
                <a:cs typeface="+mj-cs"/>
              </a:rPr>
              <a:t>Τομπάγκο.</a:t>
            </a:r>
            <a:endParaRPr lang="el-GR" sz="1800" spc="-100" dirty="0">
              <a:solidFill>
                <a:schemeClr val="tx2"/>
              </a:solidFill>
              <a:latin typeface="+mj-lt"/>
              <a:ea typeface="+mj-ea"/>
              <a:cs typeface="+mj-cs"/>
            </a:endParaRPr>
          </a:p>
        </p:txBody>
      </p:sp>
      <p:pic>
        <p:nvPicPr>
          <p:cNvPr id="7" name="Θέση περιεχομένου 6"/>
          <p:cNvPicPr>
            <a:picLocks noGrp="1" noChangeAspect="1"/>
          </p:cNvPicPr>
          <p:nvPr>
            <p:ph sz="half" idx="4294967295"/>
          </p:nvPr>
        </p:nvPicPr>
        <p:blipFill>
          <a:blip r:embed="rId2">
            <a:extLst>
              <a:ext uri="{28A0092B-C50C-407E-A947-70E740481C1C}">
                <a14:useLocalDpi xmlns:a14="http://schemas.microsoft.com/office/drawing/2010/main" xmlns="" val="0"/>
              </a:ext>
            </a:extLst>
          </a:blip>
          <a:stretch>
            <a:fillRect/>
          </a:stretch>
        </p:blipFill>
        <p:spPr>
          <a:xfrm>
            <a:off x="2699792" y="3861048"/>
            <a:ext cx="3501319" cy="2668661"/>
          </a:xfrm>
        </p:spPr>
      </p:pic>
    </p:spTree>
    <p:extLst>
      <p:ext uri="{BB962C8B-B14F-4D97-AF65-F5344CB8AC3E}">
        <p14:creationId xmlns:p14="http://schemas.microsoft.com/office/powerpoint/2010/main" xmlns="" val="135586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329642" cy="1500198"/>
          </a:xfrm>
        </p:spPr>
        <p:txBody>
          <a:bodyPr>
            <a:normAutofit fontScale="90000"/>
          </a:bodyPr>
          <a:lstStyle/>
          <a:p>
            <a:pPr algn="just"/>
            <a:r>
              <a:rPr lang="el-GR" sz="1800" dirty="0" smtClean="0"/>
              <a:t/>
            </a:r>
            <a:br>
              <a:rPr lang="el-GR" sz="1800" dirty="0" smtClean="0"/>
            </a:br>
            <a:r>
              <a:rPr lang="el-GR" sz="1800" dirty="0" smtClean="0"/>
              <a:t/>
            </a:r>
            <a:br>
              <a:rPr lang="el-GR" sz="1800" dirty="0" smtClean="0"/>
            </a:br>
            <a:r>
              <a:rPr lang="el-GR" sz="2000" dirty="0" smtClean="0">
                <a:latin typeface="Calibri" pitchFamily="34" charset="0"/>
                <a:cs typeface="Calibri" pitchFamily="34" charset="0"/>
              </a:rPr>
              <a:t>Τα στοιχεία αυτά δηλώνουν αναμφισβήτητα την ανάγκη λήψης μέτρων σε δημόσιους χώρους για την αποφυγή της έκθεσης στο παθητικό κάπνισμα και αυτός είναι ο πρώτος λόγος για τον οποίο χρειάζεται να επιβάλλονται για την ΠΡΟΣΤΑΣΙΑ των πολιτών. Ενδιαφέρον είναι το γεγονός ότι το 85% των πολιτών δεν πιστεύει ότι το παθητικό κάπνισμα μπορεί να έχει βλαβερές συνέπειες για την υγεία ή ότι μπορεί να επιβαρύνει την καρδιά. Παρά ταύτα, τα επιστημονικά δεδομένα βεβαιώνουν δυστυχώς τα ακόλουθα:</a:t>
            </a:r>
            <a:endParaRPr lang="el-GR" dirty="0"/>
          </a:p>
        </p:txBody>
      </p:sp>
      <p:sp>
        <p:nvSpPr>
          <p:cNvPr id="3" name="2 - Θέση περιεχομένου"/>
          <p:cNvSpPr>
            <a:spLocks noGrp="1"/>
          </p:cNvSpPr>
          <p:nvPr>
            <p:ph idx="1"/>
          </p:nvPr>
        </p:nvSpPr>
        <p:spPr>
          <a:xfrm>
            <a:off x="357158" y="2714620"/>
            <a:ext cx="8329642" cy="2833686"/>
          </a:xfrm>
        </p:spPr>
        <p:txBody>
          <a:bodyPr>
            <a:noAutofit/>
          </a:bodyPr>
          <a:lstStyle/>
          <a:p>
            <a:pPr>
              <a:buFont typeface="Wingdings" pitchFamily="2" charset="2"/>
              <a:buChar char="v"/>
            </a:pPr>
            <a:r>
              <a:rPr lang="el-GR" sz="1800" b="1" spc="-100" dirty="0" smtClean="0">
                <a:solidFill>
                  <a:schemeClr val="tx2"/>
                </a:solidFill>
                <a:latin typeface="Calibri" pitchFamily="34" charset="0"/>
                <a:ea typeface="+mj-ea"/>
                <a:cs typeface="Calibri" pitchFamily="34" charset="0"/>
              </a:rPr>
              <a:t>Το παθητικό  κάπνισμα  κατατάσσεται  ως  τρίτη  κατά  σειρά  αιτία  θανάτου η οποία  μπορεί  να αποφευχθεί.</a:t>
            </a:r>
          </a:p>
          <a:p>
            <a:pPr>
              <a:buFont typeface="Wingdings" pitchFamily="2" charset="2"/>
              <a:buChar char="v"/>
            </a:pPr>
            <a:endParaRPr lang="el-GR" sz="1800" b="1" spc="-100" dirty="0" smtClean="0">
              <a:solidFill>
                <a:schemeClr val="tx2"/>
              </a:solidFill>
              <a:latin typeface="Calibri" pitchFamily="34" charset="0"/>
              <a:ea typeface="+mj-ea"/>
              <a:cs typeface="Calibri" pitchFamily="34" charset="0"/>
            </a:endParaRPr>
          </a:p>
          <a:p>
            <a:pPr>
              <a:buFont typeface="Wingdings" pitchFamily="2" charset="2"/>
              <a:buChar char="v"/>
            </a:pPr>
            <a:r>
              <a:rPr lang="el-GR" sz="1800" b="1" spc="-100" dirty="0" smtClean="0">
                <a:solidFill>
                  <a:schemeClr val="tx2"/>
                </a:solidFill>
                <a:latin typeface="Calibri" pitchFamily="34" charset="0"/>
                <a:ea typeface="+mj-ea"/>
                <a:cs typeface="Calibri" pitchFamily="34" charset="0"/>
              </a:rPr>
              <a:t>Στις ΗΠΑ  οι καρδιαγγειακοί  θάνατοι  από  το  παθητικό κάπνισμα  ανέρχονται  γύρω  στους  60.000  το χρόνο.</a:t>
            </a:r>
          </a:p>
          <a:p>
            <a:pPr>
              <a:buFont typeface="Wingdings" pitchFamily="2" charset="2"/>
              <a:buChar char="v"/>
            </a:pPr>
            <a:endParaRPr lang="el-GR" sz="1800" b="1" spc="-100" dirty="0" smtClean="0">
              <a:solidFill>
                <a:schemeClr val="tx2"/>
              </a:solidFill>
              <a:latin typeface="Calibri" pitchFamily="34" charset="0"/>
              <a:ea typeface="+mj-ea"/>
              <a:cs typeface="Calibri" pitchFamily="34" charset="0"/>
            </a:endParaRPr>
          </a:p>
          <a:p>
            <a:pPr>
              <a:buFont typeface="Wingdings" pitchFamily="2" charset="2"/>
              <a:buChar char="v"/>
            </a:pPr>
            <a:r>
              <a:rPr lang="el-GR" sz="1800" b="1" spc="-100" dirty="0" smtClean="0">
                <a:solidFill>
                  <a:schemeClr val="tx2"/>
                </a:solidFill>
                <a:latin typeface="Calibri" pitchFamily="34" charset="0"/>
                <a:ea typeface="+mj-ea"/>
                <a:cs typeface="Calibri" pitchFamily="34" charset="0"/>
              </a:rPr>
              <a:t>Στο Ηνωμένο  Βασίλειο το παθητικό  κάπνισμα  ευθύνεται για το 20% της συνολικής  θνησιμότητας.</a:t>
            </a:r>
          </a:p>
          <a:p>
            <a:pPr>
              <a:buNone/>
            </a:pPr>
            <a:endParaRPr lang="el-GR" sz="1800" b="1" spc="-100" dirty="0" smtClean="0">
              <a:solidFill>
                <a:schemeClr val="tx2"/>
              </a:solidFill>
              <a:latin typeface="Calibri" pitchFamily="34" charset="0"/>
              <a:ea typeface="+mj-ea"/>
              <a:cs typeface="Calibri" pitchFamily="34" charset="0"/>
            </a:endParaRPr>
          </a:p>
          <a:p>
            <a:pPr>
              <a:buFont typeface="Wingdings" pitchFamily="2" charset="2"/>
              <a:buChar char="v"/>
            </a:pPr>
            <a:r>
              <a:rPr lang="el-GR" sz="1800" b="1" spc="-100" dirty="0" smtClean="0">
                <a:solidFill>
                  <a:schemeClr val="tx2"/>
                </a:solidFill>
                <a:latin typeface="Calibri" pitchFamily="34" charset="0"/>
                <a:ea typeface="+mj-ea"/>
                <a:cs typeface="Calibri" pitchFamily="34" charset="0"/>
              </a:rPr>
              <a:t>Στη χώρα μας, περίπου 500 Έλληνες πεθαίνουν ετησίως εξαιτίας της έκθεσής τους στο κάπνισμα των άλλων.</a:t>
            </a:r>
          </a:p>
        </p:txBody>
      </p:sp>
      <p:pic>
        <p:nvPicPr>
          <p:cNvPr id="1026" name="Picture 2" descr="C:\Users\ΝΑΝΤΙΑ\AppData\Local\Microsoft\Windows\Temporary Internet Files\Content.IE5\IHEM3FDP\sos-e1423773110852[1].jpg"/>
          <p:cNvPicPr>
            <a:picLocks noChangeAspect="1" noChangeArrowheads="1"/>
          </p:cNvPicPr>
          <p:nvPr/>
        </p:nvPicPr>
        <p:blipFill>
          <a:blip r:embed="rId2"/>
          <a:srcRect/>
          <a:stretch>
            <a:fillRect/>
          </a:stretch>
        </p:blipFill>
        <p:spPr bwMode="auto">
          <a:xfrm>
            <a:off x="8001024" y="5969883"/>
            <a:ext cx="1000132" cy="88811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dirty="0" smtClean="0">
                <a:effectLst>
                  <a:outerShdw blurRad="38100" dist="38100" dir="2700000" algn="tl">
                    <a:srgbClr val="000000">
                      <a:alpha val="43137"/>
                    </a:srgbClr>
                  </a:outerShdw>
                </a:effectLst>
              </a:rPr>
              <a:t>Πώς μπορεί όμως να περιοριστούν οι κίνδυνοι από το κάπνισμα;</a:t>
            </a:r>
          </a:p>
        </p:txBody>
      </p:sp>
      <p:sp>
        <p:nvSpPr>
          <p:cNvPr id="3" name="2 - Θέση περιεχομένου"/>
          <p:cNvSpPr>
            <a:spLocks noGrp="1"/>
          </p:cNvSpPr>
          <p:nvPr>
            <p:ph sz="half" idx="1"/>
          </p:nvPr>
        </p:nvSpPr>
        <p:spPr>
          <a:xfrm>
            <a:off x="457200" y="1673352"/>
            <a:ext cx="4614866" cy="4718304"/>
          </a:xfrm>
        </p:spPr>
        <p:txBody>
          <a:bodyPr>
            <a:noAutofit/>
          </a:bodyPr>
          <a:lstStyle/>
          <a:p>
            <a:pPr marL="0" indent="0" algn="just">
              <a:buNone/>
            </a:pPr>
            <a:r>
              <a:rPr lang="en-US" sz="1800" spc="-100" dirty="0" smtClean="0">
                <a:solidFill>
                  <a:schemeClr val="tx2"/>
                </a:solidFill>
                <a:latin typeface="Calibri" pitchFamily="34" charset="0"/>
                <a:ea typeface="+mj-ea"/>
                <a:cs typeface="Calibri" pitchFamily="34" charset="0"/>
              </a:rPr>
              <a:t>X</a:t>
            </a:r>
            <a:r>
              <a:rPr lang="el-GR" sz="1800" spc="-100" dirty="0" err="1" smtClean="0">
                <a:solidFill>
                  <a:schemeClr val="tx2"/>
                </a:solidFill>
                <a:latin typeface="Calibri" pitchFamily="34" charset="0"/>
                <a:ea typeface="+mj-ea"/>
                <a:cs typeface="Calibri" pitchFamily="34" charset="0"/>
              </a:rPr>
              <a:t>ρειάζεται</a:t>
            </a:r>
            <a:r>
              <a:rPr lang="el-GR" sz="1800" spc="-100" dirty="0" smtClean="0">
                <a:solidFill>
                  <a:schemeClr val="tx2"/>
                </a:solidFill>
                <a:latin typeface="Calibri" pitchFamily="34" charset="0"/>
                <a:ea typeface="+mj-ea"/>
                <a:cs typeface="Calibri" pitchFamily="34" charset="0"/>
              </a:rPr>
              <a:t> αρχικά πρόληψη της καπνιστικής συνήθειας με προγράμματα απευθυνόμενα σε παιδιά και εφήβους, ώστε να μην αρχίσουν το κάπνισμα. </a:t>
            </a:r>
            <a:endParaRPr lang="en-US" sz="1800" spc="-100" dirty="0" smtClean="0">
              <a:solidFill>
                <a:schemeClr val="tx2"/>
              </a:solidFill>
              <a:latin typeface="Calibri" pitchFamily="34" charset="0"/>
              <a:ea typeface="+mj-ea"/>
              <a:cs typeface="Calibri" pitchFamily="34" charset="0"/>
            </a:endParaRPr>
          </a:p>
          <a:p>
            <a:pPr marL="0" indent="0" algn="just">
              <a:buNone/>
            </a:pPr>
            <a:r>
              <a:rPr lang="el-GR" sz="1800" spc="-100" dirty="0" smtClean="0">
                <a:solidFill>
                  <a:schemeClr val="tx2"/>
                </a:solidFill>
                <a:latin typeface="Calibri" pitchFamily="34" charset="0"/>
                <a:ea typeface="+mj-ea"/>
                <a:cs typeface="Calibri" pitchFamily="34" charset="0"/>
              </a:rPr>
              <a:t>Χρειάζονται όμως και προγράμματα ενημέρωσης και βοήθειας των ενήλικων καπνιστών ώστε να μπορέσουν να κόψουν το κάπνισμα. Η διακοπή καπνίσματος στους ενήλικες είναι η καλύτερη πρόληψη ώστε να αποφευχθεί η έναρξη του καπνίσματος στα παιδιά. </a:t>
            </a:r>
          </a:p>
        </p:txBody>
      </p:sp>
      <p:pic>
        <p:nvPicPr>
          <p:cNvPr id="12" name="11 - Θέση περιεχομένου" descr="αρχείο λήψης (1).jpg"/>
          <p:cNvPicPr>
            <a:picLocks noGrp="1" noChangeAspect="1"/>
          </p:cNvPicPr>
          <p:nvPr>
            <p:ph sz="half" idx="2"/>
          </p:nvPr>
        </p:nvPicPr>
        <p:blipFill>
          <a:blip r:embed="rId2">
            <a:lum contrast="10000"/>
          </a:blip>
          <a:srcRect l="16667" r="16667"/>
          <a:stretch>
            <a:fillRect/>
          </a:stretch>
        </p:blipFill>
        <p:spPr>
          <a:xfrm>
            <a:off x="5143504" y="1857364"/>
            <a:ext cx="3372019" cy="292895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8229600" cy="990600"/>
          </a:xfrm>
        </p:spPr>
        <p:txBody>
          <a:bodyPr>
            <a:normAutofit fontScale="90000"/>
          </a:bodyPr>
          <a:lstStyle/>
          <a:p>
            <a:r>
              <a:rPr lang="el-GR" sz="2200" b="1" dirty="0" smtClean="0">
                <a:effectLst>
                  <a:outerShdw blurRad="38100" dist="38100" dir="2700000" algn="tl">
                    <a:srgbClr val="000000">
                      <a:alpha val="43137"/>
                    </a:srgbClr>
                  </a:outerShdw>
                </a:effectLst>
              </a:rPr>
              <a:t>Τι θα συμβεί αφότου κόψετε το κάπνισμα;</a:t>
            </a:r>
            <a:r>
              <a:rPr lang="el-GR" dirty="0" smtClean="0"/>
              <a:t/>
            </a:r>
            <a:br>
              <a:rPr lang="el-GR" dirty="0" smtClean="0"/>
            </a:br>
            <a:endParaRPr lang="el-GR" dirty="0"/>
          </a:p>
        </p:txBody>
      </p:sp>
      <p:sp>
        <p:nvSpPr>
          <p:cNvPr id="3" name="2 - Θέση περιεχομένου"/>
          <p:cNvSpPr>
            <a:spLocks noGrp="1"/>
          </p:cNvSpPr>
          <p:nvPr>
            <p:ph idx="1"/>
          </p:nvPr>
        </p:nvSpPr>
        <p:spPr>
          <a:xfrm>
            <a:off x="500034" y="1000108"/>
            <a:ext cx="8229600" cy="5619768"/>
          </a:xfrm>
        </p:spPr>
        <p:txBody>
          <a:bodyPr>
            <a:normAutofit fontScale="25000" lnSpcReduction="20000"/>
          </a:bodyPr>
          <a:lstStyle/>
          <a:p>
            <a:pPr marL="0" indent="0" algn="just">
              <a:buBlip>
                <a:blip r:embed="rId2"/>
              </a:buBlip>
            </a:pPr>
            <a:r>
              <a:rPr lang="el-GR" sz="7200" spc="-100" dirty="0" smtClean="0">
                <a:solidFill>
                  <a:schemeClr val="tx2"/>
                </a:solidFill>
                <a:latin typeface="Calibri" pitchFamily="34" charset="0"/>
                <a:ea typeface="+mj-ea"/>
                <a:cs typeface="Calibri" pitchFamily="34" charset="0"/>
              </a:rPr>
              <a:t>Μετά από δύο ώρες χωρίς τσιγάρο, ο καρδιακός ρυθμός και η αρτηριακή πίεση θα έχουν φτάσει σε φυσιολογικά επίπεδα. </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Σε μόλις 12 ώρες μετά τη διακοπή του καπνίσματος, το μονοξείδιο του άνθρακα στο σώμα μειώνεται και τ</a:t>
            </a:r>
            <a:r>
              <a:rPr lang="en-US" sz="7200" spc="-100" dirty="0" smtClean="0">
                <a:solidFill>
                  <a:schemeClr val="tx2"/>
                </a:solidFill>
                <a:latin typeface="Calibri" pitchFamily="34" charset="0"/>
                <a:ea typeface="+mj-ea"/>
                <a:cs typeface="Calibri" pitchFamily="34" charset="0"/>
              </a:rPr>
              <a:t>o</a:t>
            </a:r>
            <a:r>
              <a:rPr lang="el-GR" sz="7200" spc="-100" dirty="0" smtClean="0">
                <a:solidFill>
                  <a:schemeClr val="tx2"/>
                </a:solidFill>
                <a:latin typeface="Calibri" pitchFamily="34" charset="0"/>
                <a:ea typeface="+mj-ea"/>
                <a:cs typeface="Calibri" pitchFamily="34" charset="0"/>
              </a:rPr>
              <a:t> οξυγόνου στο αίμα  αυξάνεται. Μετά από 48 ώρες, οι νευρικές απολήξεις θα αρχίσουν να αυξάνονται εκ νέου και η ικανότητά σε οσμή και γεύση θα ενισχυθεί.</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Τρεις μέρες αφότου κόψετε το κάπνισμα, η νικοτίνη θα έχει φύγει εντελώς έξω από το σώμα σας. Τα συμπτώματα στέρησης της νικοτίνης θα κορυφωθούν τότε. </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Μετά από 2-3 εβδομάδες, η κυκλοφορία του αίματος και η λειτουργία των πνευμόνων σας θα βελτιωθούν σημαντικά. Οι πνεύμονές σας θα είναι πιο καθαροί και αναπνέετε πιο εύκολα.</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1-9 μήνες αφότου κόψετε το κάπνισμα: Από τον 1ο μήνα οι πνεύμονες αρχίζουν να επιδιορθώνονται. </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1 χρόνος χωρίς τσιγάρο: Μετά από ένα χρόνο χωρίς κάπνισμα, ο κίνδυνος για καρδιακή νόσο μειώνεται κατά 50% σε σύγκριση με όταν ακόμη καπνίζατε!</a:t>
            </a:r>
          </a:p>
          <a:p>
            <a:pPr marL="0" indent="0" algn="just">
              <a:buBlip>
                <a:blip r:embed="rId2"/>
              </a:buBlip>
            </a:pPr>
            <a:endParaRPr lang="el-GR" sz="7200" spc="-100" dirty="0" smtClean="0">
              <a:solidFill>
                <a:schemeClr val="tx2"/>
              </a:solidFill>
              <a:latin typeface="Calibri" pitchFamily="34" charset="0"/>
              <a:ea typeface="+mj-ea"/>
              <a:cs typeface="Calibri" pitchFamily="34" charset="0"/>
            </a:endParaRPr>
          </a:p>
          <a:p>
            <a:pPr marL="0" indent="0" algn="just">
              <a:buBlip>
                <a:blip r:embed="rId2"/>
              </a:buBlip>
            </a:pPr>
            <a:r>
              <a:rPr lang="el-GR" sz="7200" spc="-100" dirty="0" smtClean="0">
                <a:solidFill>
                  <a:schemeClr val="tx2"/>
                </a:solidFill>
                <a:latin typeface="Calibri" pitchFamily="34" charset="0"/>
                <a:ea typeface="+mj-ea"/>
                <a:cs typeface="Calibri" pitchFamily="34" charset="0"/>
              </a:rPr>
              <a:t>5-15 χρόνια χωρίς τσιγάρο: Μετά από 5 έως 15 χρόνια μακριά από το κάπνισμα, ο κίνδυνος εγκεφαλικού επεισοδίου είναι ο ίδιος με κάποιον που δεν καπνίζει καθόλου!</a:t>
            </a:r>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20000" r="-20000"/>
          </a:stretch>
        </a:blipFill>
        <a:effectLst/>
      </p:bgPr>
    </p:bg>
    <p:spTree>
      <p:nvGrpSpPr>
        <p:cNvPr id="1" name=""/>
        <p:cNvGrpSpPr/>
        <p:nvPr/>
      </p:nvGrpSpPr>
      <p:grpSpPr>
        <a:xfrm>
          <a:off x="0" y="0"/>
          <a:ext cx="0" cy="0"/>
          <a:chOff x="0" y="0"/>
          <a:chExt cx="0" cy="0"/>
        </a:xfrm>
      </p:grpSpPr>
      <p:sp>
        <p:nvSpPr>
          <p:cNvPr id="3" name="Θέση περιεχομένου 2"/>
          <p:cNvSpPr>
            <a:spLocks noGrp="1"/>
          </p:cNvSpPr>
          <p:nvPr>
            <p:ph type="subTitle" idx="1"/>
          </p:nvPr>
        </p:nvSpPr>
        <p:spPr>
          <a:xfrm>
            <a:off x="714348" y="1142984"/>
            <a:ext cx="7715304" cy="2214578"/>
          </a:xfrm>
        </p:spPr>
        <p:txBody>
          <a:bodyPr>
            <a:noAutofit/>
          </a:bodyPr>
          <a:lstStyle/>
          <a:p>
            <a:pPr algn="just"/>
            <a:r>
              <a:rPr lang="el-GR" sz="2000" b="1" spc="-100" dirty="0" smtClean="0">
                <a:solidFill>
                  <a:schemeClr val="tx2"/>
                </a:solidFill>
                <a:effectLst>
                  <a:outerShdw blurRad="38100" dist="38100" dir="2700000" algn="tl">
                    <a:srgbClr val="000000">
                      <a:alpha val="43137"/>
                    </a:srgbClr>
                  </a:outerShdw>
                </a:effectLst>
                <a:latin typeface="+mj-lt"/>
                <a:ea typeface="+mj-ea"/>
                <a:cs typeface="+mj-cs"/>
              </a:rPr>
              <a:t>Στα πλαίσια της εργασίας, διανείμαμε ένα ερωτηματολόγιο σχετικά με το κάπνισμα και τις επιπτώσεις που επιφέρει, σε μαθητές της Β’ και Γ’ Λυκείου.  Τα αποτελέσματα είχαν ιδιαίτερο ενδιαφέρον καθώς περίπου 3 στους 10 μαθητές ηλικίας 16 /17 ετών έχουν καπνίσει </a:t>
            </a:r>
            <a:r>
              <a:rPr lang="el-GR" sz="2000" b="1" u="sng" spc="-100" dirty="0" smtClean="0">
                <a:solidFill>
                  <a:schemeClr val="tx2"/>
                </a:solidFill>
                <a:effectLst>
                  <a:outerShdw blurRad="38100" dist="38100" dir="2700000" algn="tl">
                    <a:srgbClr val="000000">
                      <a:alpha val="43137"/>
                    </a:srgbClr>
                  </a:outerShdw>
                </a:effectLst>
                <a:latin typeface="+mj-lt"/>
                <a:ea typeface="+mj-ea"/>
                <a:cs typeface="+mj-cs"/>
              </a:rPr>
              <a:t>τουλάχιστον</a:t>
            </a:r>
            <a:r>
              <a:rPr lang="el-GR" sz="2000" b="1" spc="-100" dirty="0" smtClean="0">
                <a:solidFill>
                  <a:schemeClr val="tx2"/>
                </a:solidFill>
                <a:effectLst>
                  <a:outerShdw blurRad="38100" dist="38100" dir="2700000" algn="tl">
                    <a:srgbClr val="000000">
                      <a:alpha val="43137"/>
                    </a:srgbClr>
                  </a:outerShdw>
                </a:effectLst>
                <a:latin typeface="+mj-lt"/>
                <a:ea typeface="+mj-ea"/>
                <a:cs typeface="+mj-cs"/>
              </a:rPr>
              <a:t> μια φορά στη ζωή τους, ενώ αύξηση του ποσοστού (5 στους 10 μαθητές) παρατηρήθηκε όσο αφορά άτομα ηλικίας 17/18 ετών. </a:t>
            </a:r>
            <a:endParaRPr lang="el-GR" sz="2000" b="1" spc="-10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4" name="3 - TextBox"/>
          <p:cNvSpPr txBox="1"/>
          <p:nvPr/>
        </p:nvSpPr>
        <p:spPr>
          <a:xfrm>
            <a:off x="3000364" y="0"/>
            <a:ext cx="3000396" cy="369332"/>
          </a:xfrm>
          <a:prstGeom prst="rect">
            <a:avLst/>
          </a:prstGeom>
          <a:noFill/>
        </p:spPr>
        <p:txBody>
          <a:bodyPr wrap="square" rtlCol="0">
            <a:spAutoFit/>
          </a:bodyPr>
          <a:lstStyle/>
          <a:p>
            <a:r>
              <a:rPr lang="el-GR" b="1" spc="-100" dirty="0" smtClean="0">
                <a:solidFill>
                  <a:schemeClr val="tx2"/>
                </a:solidFill>
                <a:effectLst>
                  <a:outerShdw blurRad="38100" dist="38100" dir="2700000" algn="tl">
                    <a:srgbClr val="000000">
                      <a:alpha val="43137"/>
                    </a:srgbClr>
                  </a:outerShdw>
                </a:effectLst>
                <a:latin typeface="+mj-lt"/>
                <a:ea typeface="+mj-ea"/>
                <a:cs typeface="+mj-cs"/>
              </a:rPr>
              <a:t>ΕΡΕΥΝΩΝΤΑΣ…</a:t>
            </a:r>
          </a:p>
        </p:txBody>
      </p:sp>
      <p:pic>
        <p:nvPicPr>
          <p:cNvPr id="1037" name="Picture 13" descr="C:\Users\ΝΑΝΤΙΑ\AppData\Local\Microsoft\Windows\Temporary Internet Files\Content.IE5\IHEM3FDP\mickey-detective-mickey-mouse-8526442-317-297[1].gif"/>
          <p:cNvPicPr>
            <a:picLocks noChangeAspect="1" noChangeArrowheads="1"/>
          </p:cNvPicPr>
          <p:nvPr/>
        </p:nvPicPr>
        <p:blipFill>
          <a:blip r:embed="rId3"/>
          <a:srcRect/>
          <a:stretch>
            <a:fillRect/>
          </a:stretch>
        </p:blipFill>
        <p:spPr bwMode="auto">
          <a:xfrm>
            <a:off x="6500826" y="4500570"/>
            <a:ext cx="2214578" cy="2074857"/>
          </a:xfrm>
          <a:prstGeom prst="rect">
            <a:avLst/>
          </a:prstGeom>
          <a:noFill/>
        </p:spPr>
      </p:pic>
    </p:spTree>
    <p:extLst>
      <p:ext uri="{BB962C8B-B14F-4D97-AF65-F5344CB8AC3E}">
        <p14:creationId xmlns:p14="http://schemas.microsoft.com/office/powerpoint/2010/main" xmlns="" val="512216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effectLst>
                  <a:outerShdw blurRad="38100" dist="38100" dir="2700000" algn="tl">
                    <a:srgbClr val="000000">
                      <a:alpha val="43137"/>
                    </a:srgbClr>
                  </a:outerShdw>
                </a:effectLst>
              </a:rPr>
              <a:t>Έχετε δοκιμάσει να καπνίσετε;</a:t>
            </a:r>
            <a:endParaRPr lang="el-GR" dirty="0">
              <a:effectLst>
                <a:outerShdw blurRad="38100" dist="38100" dir="2700000" algn="tl">
                  <a:srgbClr val="000000">
                    <a:alpha val="43137"/>
                  </a:srgbClr>
                </a:outerShdw>
              </a:effectLst>
            </a:endParaRP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895747748"/>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1547647305"/>
              </p:ext>
            </p:extLst>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75324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effectLst>
                  <a:outerShdw blurRad="38100" dist="38100" dir="2700000" algn="tl">
                    <a:srgbClr val="000000">
                      <a:alpha val="43137"/>
                    </a:srgbClr>
                  </a:outerShdw>
                </a:effectLst>
              </a:rPr>
              <a:t>Αν ναι, συνεχίζετε;</a:t>
            </a:r>
            <a:endParaRPr lang="el-GR" dirty="0">
              <a:effectLst>
                <a:outerShdw blurRad="38100" dist="38100" dir="2700000" algn="tl">
                  <a:srgbClr val="000000">
                    <a:alpha val="43137"/>
                  </a:srgbClr>
                </a:outerShdw>
              </a:effectLst>
            </a:endParaRP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206228677"/>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1072725913"/>
              </p:ext>
            </p:extLst>
          </p:nvPr>
        </p:nvGraphicFramePr>
        <p:xfrm>
          <a:off x="4572000" y="1628800"/>
          <a:ext cx="40386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496396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outerShdw blurRad="38100" dist="38100" dir="2700000" algn="tl">
                    <a:srgbClr val="000000">
                      <a:alpha val="43137"/>
                    </a:srgbClr>
                  </a:outerShdw>
                </a:effectLst>
              </a:rPr>
              <a:t>Σε ποια ηλικία ήρθατε σε επαφή;</a:t>
            </a: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1577503226"/>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2292774591"/>
              </p:ext>
            </p:extLst>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93109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outerShdw blurRad="38100" dist="38100" dir="2700000" algn="tl">
                    <a:srgbClr val="000000">
                      <a:alpha val="43137"/>
                    </a:srgbClr>
                  </a:outerShdw>
                </a:effectLst>
              </a:rPr>
              <a:t>Κύρια αίτια ώθησης</a:t>
            </a: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4058425474"/>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4111997977"/>
              </p:ext>
            </p:extLst>
          </p:nvPr>
        </p:nvGraphicFramePr>
        <p:xfrm>
          <a:off x="4788024" y="1700808"/>
          <a:ext cx="3528392"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018652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outerShdw blurRad="38100" dist="38100" dir="2700000" algn="tl">
                    <a:srgbClr val="000000">
                      <a:alpha val="43137"/>
                    </a:srgbClr>
                  </a:outerShdw>
                </a:effectLst>
              </a:rPr>
              <a:t>Το γνωρίζει η οικογένεια;</a:t>
            </a: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3292733270"/>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2074625060"/>
              </p:ext>
            </p:extLst>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32145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effectLst>
                  <a:outerShdw blurRad="38100" dist="38100" dir="2700000" algn="tl">
                    <a:srgbClr val="000000">
                      <a:alpha val="43137"/>
                    </a:srgbClr>
                  </a:outerShdw>
                </a:effectLst>
              </a:rPr>
              <a:t>Είστε επαρκώς ενημερωμένοι για τις επιπτώσεις;</a:t>
            </a: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638081894"/>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Θέση περιεχομένου 4"/>
          <p:cNvGraphicFramePr>
            <a:graphicFrameLocks noGrp="1"/>
          </p:cNvGraphicFramePr>
          <p:nvPr>
            <p:ph sz="half" idx="2"/>
            <p:extLst>
              <p:ext uri="{D42A27DB-BD31-4B8C-83A1-F6EECF244321}">
                <p14:modId xmlns:p14="http://schemas.microsoft.com/office/powerpoint/2010/main" xmlns="" val="1127884058"/>
              </p:ext>
            </p:extLst>
          </p:nvPr>
        </p:nvGraphicFramePr>
        <p:xfrm>
          <a:off x="4716016" y="1628800"/>
          <a:ext cx="4320480"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33135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990600"/>
          </a:xfrm>
        </p:spPr>
        <p:txBody>
          <a:bodyPr>
            <a:normAutofit/>
          </a:bodyPr>
          <a:lstStyle/>
          <a:p>
            <a:r>
              <a:rPr lang="el-GR" sz="3200" dirty="0">
                <a:solidFill>
                  <a:schemeClr val="accent1">
                    <a:lumMod val="50000"/>
                  </a:schemeClr>
                </a:solidFill>
                <a:effectLst>
                  <a:outerShdw blurRad="38100" dist="38100" dir="2700000" algn="tl">
                    <a:srgbClr val="000000">
                      <a:alpha val="43137"/>
                    </a:srgbClr>
                  </a:outerShdw>
                </a:effectLst>
              </a:rPr>
              <a:t>ΟΙ ΟΥΣΙΕΣ ΤΟΥ ΤΣΙΓΑΡΟΥ</a:t>
            </a:r>
          </a:p>
        </p:txBody>
      </p:sp>
      <p:sp>
        <p:nvSpPr>
          <p:cNvPr id="3" name="Θέση περιεχομένου 2"/>
          <p:cNvSpPr>
            <a:spLocks noGrp="1"/>
          </p:cNvSpPr>
          <p:nvPr>
            <p:ph idx="1"/>
          </p:nvPr>
        </p:nvSpPr>
        <p:spPr>
          <a:xfrm>
            <a:off x="467544" y="1340768"/>
            <a:ext cx="8229600" cy="4876800"/>
          </a:xfrm>
        </p:spPr>
        <p:txBody>
          <a:bodyPr>
            <a:normAutofit/>
          </a:bodyPr>
          <a:lstStyle/>
          <a:p>
            <a:pPr marL="0" indent="0" algn="just">
              <a:buNone/>
            </a:pPr>
            <a:r>
              <a:rPr lang="el-GR" sz="1800" spc="-100" dirty="0">
                <a:solidFill>
                  <a:schemeClr val="tx2"/>
                </a:solidFill>
                <a:latin typeface="Calibri" pitchFamily="34" charset="0"/>
                <a:ea typeface="+mj-ea"/>
                <a:cs typeface="+mj-cs"/>
              </a:rPr>
              <a:t>Ορισμένες τοξικές </a:t>
            </a:r>
            <a:r>
              <a:rPr lang="el-GR" sz="1800" spc="-100" dirty="0" smtClean="0">
                <a:solidFill>
                  <a:schemeClr val="tx2"/>
                </a:solidFill>
                <a:latin typeface="Calibri" pitchFamily="34" charset="0"/>
                <a:ea typeface="+mj-ea"/>
                <a:cs typeface="+mj-cs"/>
              </a:rPr>
              <a:t>ουσίες </a:t>
            </a:r>
            <a:r>
              <a:rPr lang="el-GR" sz="1800" spc="-100" dirty="0">
                <a:solidFill>
                  <a:schemeClr val="tx2"/>
                </a:solidFill>
                <a:latin typeface="Calibri" pitchFamily="34" charset="0"/>
                <a:ea typeface="+mj-ea"/>
                <a:cs typeface="+mj-cs"/>
              </a:rPr>
              <a:t>που </a:t>
            </a:r>
            <a:r>
              <a:rPr lang="el-GR" sz="1800" spc="-100" dirty="0" smtClean="0">
                <a:solidFill>
                  <a:schemeClr val="tx2"/>
                </a:solidFill>
                <a:latin typeface="Calibri" pitchFamily="34" charset="0"/>
                <a:ea typeface="+mj-ea"/>
                <a:cs typeface="+mj-cs"/>
              </a:rPr>
              <a:t>περιέχονται </a:t>
            </a:r>
            <a:r>
              <a:rPr lang="el-GR" sz="1800" spc="-100" dirty="0">
                <a:solidFill>
                  <a:schemeClr val="tx2"/>
                </a:solidFill>
                <a:latin typeface="Calibri" pitchFamily="34" charset="0"/>
                <a:ea typeface="+mj-ea"/>
                <a:cs typeface="+mj-cs"/>
              </a:rPr>
              <a:t>υπάρχουν ήδη από τη φυτική κατάσταση του καπνού, αλλά οι περισσότερες παράγονται κατά την καύση του τσιγάρου</a:t>
            </a:r>
            <a:r>
              <a:rPr lang="el-GR" sz="1800" spc="-100" dirty="0" smtClean="0">
                <a:solidFill>
                  <a:schemeClr val="tx2"/>
                </a:solidFill>
                <a:latin typeface="Calibri" pitchFamily="34" charset="0"/>
                <a:ea typeface="+mj-ea"/>
                <a:cs typeface="+mj-cs"/>
              </a:rPr>
              <a:t>. Στον </a:t>
            </a:r>
            <a:r>
              <a:rPr lang="el-GR" sz="1800" spc="-100" dirty="0">
                <a:solidFill>
                  <a:schemeClr val="tx2"/>
                </a:solidFill>
                <a:latin typeface="Calibri" pitchFamily="34" charset="0"/>
                <a:ea typeface="+mj-ea"/>
                <a:cs typeface="+mj-cs"/>
              </a:rPr>
              <a:t>καπνό του τσιγάρου έχουν ανιχνευθεί, είτε ως αέρια είτε ως μικροσκοπικά σωματίδια, περισσότερες από 4.000 διαφορετικές ουσίες, μεταξύ των οποίων 22 δραστικά δηλητήρια</a:t>
            </a:r>
            <a:r>
              <a:rPr lang="el-GR" sz="1800" spc="-100" dirty="0" smtClean="0">
                <a:solidFill>
                  <a:schemeClr val="tx2"/>
                </a:solidFill>
                <a:latin typeface="Calibri" pitchFamily="34" charset="0"/>
                <a:ea typeface="+mj-ea"/>
                <a:cs typeface="+mj-cs"/>
              </a:rPr>
              <a:t>.</a:t>
            </a:r>
          </a:p>
          <a:p>
            <a:pPr marL="0" indent="0">
              <a:buNone/>
            </a:pPr>
            <a:endParaRPr lang="el-GR" sz="1800" spc="-100" dirty="0">
              <a:solidFill>
                <a:schemeClr val="tx2"/>
              </a:solidFill>
              <a:latin typeface="+mj-lt"/>
              <a:ea typeface="+mj-ea"/>
              <a:cs typeface="+mj-cs"/>
            </a:endParaRPr>
          </a:p>
          <a:p>
            <a:pPr>
              <a:buFont typeface="Wingdings" pitchFamily="2" charset="2"/>
              <a:buChar char="v"/>
            </a:pPr>
            <a:r>
              <a:rPr lang="el-GR" sz="1800" b="1" spc="-100" dirty="0">
                <a:solidFill>
                  <a:schemeClr val="tx2"/>
                </a:solidFill>
                <a:latin typeface="+mj-lt"/>
                <a:ea typeface="+mj-ea"/>
                <a:cs typeface="+mj-cs"/>
              </a:rPr>
              <a:t>Ακετόνη (ασετόν)</a:t>
            </a:r>
          </a:p>
          <a:p>
            <a:pPr>
              <a:buFont typeface="Wingdings" pitchFamily="2" charset="2"/>
              <a:buChar char="v"/>
            </a:pPr>
            <a:r>
              <a:rPr lang="el-GR" sz="1800" b="1" spc="-100" dirty="0">
                <a:solidFill>
                  <a:schemeClr val="tx2"/>
                </a:solidFill>
                <a:latin typeface="+mj-lt"/>
                <a:ea typeface="+mj-ea"/>
                <a:cs typeface="+mj-cs"/>
              </a:rPr>
              <a:t>Οξικό οξύ (ξίδι)</a:t>
            </a:r>
          </a:p>
          <a:p>
            <a:pPr>
              <a:buFont typeface="Wingdings" pitchFamily="2" charset="2"/>
              <a:buChar char="v"/>
            </a:pPr>
            <a:r>
              <a:rPr lang="el-GR" sz="1800" b="1" spc="-100" dirty="0">
                <a:solidFill>
                  <a:schemeClr val="tx2"/>
                </a:solidFill>
                <a:latin typeface="+mj-lt"/>
                <a:ea typeface="+mj-ea"/>
                <a:cs typeface="+mj-cs"/>
              </a:rPr>
              <a:t>Αμμωνία (υγρά καθαρισμού)</a:t>
            </a:r>
          </a:p>
          <a:p>
            <a:pPr>
              <a:buFont typeface="Wingdings" pitchFamily="2" charset="2"/>
              <a:buChar char="v"/>
            </a:pPr>
            <a:r>
              <a:rPr lang="el-GR" sz="1800" b="1" spc="-100" dirty="0">
                <a:solidFill>
                  <a:schemeClr val="tx2"/>
                </a:solidFill>
                <a:latin typeface="+mj-lt"/>
                <a:ea typeface="+mj-ea"/>
                <a:cs typeface="+mj-cs"/>
              </a:rPr>
              <a:t>Αρσενικό (</a:t>
            </a:r>
            <a:r>
              <a:rPr lang="el-GR" sz="1800" b="1" spc="-100" dirty="0" smtClean="0">
                <a:solidFill>
                  <a:schemeClr val="tx2"/>
                </a:solidFill>
                <a:latin typeface="+mj-lt"/>
                <a:ea typeface="+mj-ea"/>
                <a:cs typeface="+mj-cs"/>
              </a:rPr>
              <a:t>συστατικό ζιζανιοκτόνων</a:t>
            </a:r>
            <a:r>
              <a:rPr lang="el-GR" sz="1800" b="1" spc="-100" dirty="0">
                <a:solidFill>
                  <a:schemeClr val="tx2"/>
                </a:solidFill>
                <a:latin typeface="+mj-lt"/>
                <a:ea typeface="+mj-ea"/>
                <a:cs typeface="+mj-cs"/>
              </a:rPr>
              <a:t>)</a:t>
            </a:r>
          </a:p>
          <a:p>
            <a:pPr>
              <a:buFont typeface="Wingdings" pitchFamily="2" charset="2"/>
              <a:buChar char="v"/>
            </a:pPr>
            <a:r>
              <a:rPr lang="el-GR" sz="1800" b="1" spc="-100" dirty="0">
                <a:solidFill>
                  <a:schemeClr val="tx2"/>
                </a:solidFill>
                <a:latin typeface="+mj-lt"/>
                <a:ea typeface="+mj-ea"/>
                <a:cs typeface="+mj-cs"/>
              </a:rPr>
              <a:t>Κάδμιο (μπαταρίες)</a:t>
            </a:r>
          </a:p>
          <a:p>
            <a:pPr>
              <a:buFont typeface="Wingdings" pitchFamily="2" charset="2"/>
              <a:buChar char="v"/>
            </a:pPr>
            <a:r>
              <a:rPr lang="en-US" sz="1800" b="1" spc="-100" dirty="0">
                <a:solidFill>
                  <a:schemeClr val="tx2"/>
                </a:solidFill>
                <a:latin typeface="+mj-lt"/>
                <a:ea typeface="+mj-ea"/>
                <a:cs typeface="+mj-cs"/>
              </a:rPr>
              <a:t>DDT (</a:t>
            </a:r>
            <a:r>
              <a:rPr lang="el-GR" sz="1800" b="1" spc="-100" dirty="0">
                <a:solidFill>
                  <a:schemeClr val="tx2"/>
                </a:solidFill>
                <a:latin typeface="+mj-lt"/>
                <a:ea typeface="+mj-ea"/>
                <a:cs typeface="+mj-cs"/>
              </a:rPr>
              <a:t>εντομοκτόνο)</a:t>
            </a:r>
          </a:p>
          <a:p>
            <a:pPr>
              <a:buFont typeface="Wingdings" pitchFamily="2" charset="2"/>
              <a:buChar char="v"/>
            </a:pPr>
            <a:r>
              <a:rPr lang="el-GR" sz="1800" b="1" spc="-100" dirty="0">
                <a:solidFill>
                  <a:schemeClr val="tx2"/>
                </a:solidFill>
                <a:latin typeface="+mj-lt"/>
                <a:ea typeface="+mj-ea"/>
                <a:cs typeface="+mj-cs"/>
              </a:rPr>
              <a:t>Φορμαλδεΰδη </a:t>
            </a:r>
            <a:r>
              <a:rPr lang="el-GR" sz="1800" b="1" spc="-100" dirty="0" smtClean="0">
                <a:solidFill>
                  <a:schemeClr val="tx2"/>
                </a:solidFill>
                <a:latin typeface="+mj-lt"/>
                <a:ea typeface="+mj-ea"/>
                <a:cs typeface="+mj-cs"/>
              </a:rPr>
              <a:t>(συντήρηση πτωμάτων)</a:t>
            </a:r>
          </a:p>
          <a:p>
            <a:pPr>
              <a:buFont typeface="Wingdings" pitchFamily="2" charset="2"/>
              <a:buChar char="v"/>
            </a:pPr>
            <a:r>
              <a:rPr lang="el-GR" sz="1800" b="1" spc="-100" dirty="0" smtClean="0">
                <a:solidFill>
                  <a:schemeClr val="tx2"/>
                </a:solidFill>
                <a:latin typeface="+mj-lt"/>
                <a:ea typeface="+mj-ea"/>
                <a:cs typeface="+mj-cs"/>
              </a:rPr>
              <a:t>Υδρογονάνθρακες </a:t>
            </a:r>
            <a:r>
              <a:rPr lang="el-GR" sz="1800" b="1" spc="-100" dirty="0">
                <a:solidFill>
                  <a:schemeClr val="tx2"/>
                </a:solidFill>
                <a:latin typeface="+mj-lt"/>
                <a:ea typeface="+mj-ea"/>
                <a:cs typeface="+mj-cs"/>
              </a:rPr>
              <a:t>(υγρά αυτοκινήτων)</a:t>
            </a:r>
          </a:p>
          <a:p>
            <a:endParaRPr lang="el-GR" dirty="0"/>
          </a:p>
        </p:txBody>
      </p:sp>
      <p:pic>
        <p:nvPicPr>
          <p:cNvPr id="6" name="Εικόνα 5"/>
          <p:cNvPicPr>
            <a:picLocks noChangeAspect="1"/>
          </p:cNvPicPr>
          <p:nvPr/>
        </p:nvPicPr>
        <p:blipFill>
          <a:blip r:embed="rId2">
            <a:extLst>
              <a:ext uri="{BEBA8EAE-BF5A-486C-A8C5-ECC9F3942E4B}">
                <a14:imgProps xmlns:a14="http://schemas.microsoft.com/office/drawing/2010/main" xmlns="">
                  <a14:imgLayer r:embed="rId3">
                    <a14:imgEffect>
                      <a14:backgroundRemoval t="4250" b="100000" l="2167" r="100000"/>
                    </a14:imgEffect>
                  </a14:imgLayer>
                </a14:imgProps>
              </a:ext>
              <a:ext uri="{28A0092B-C50C-407E-A947-70E740481C1C}">
                <a14:useLocalDpi xmlns:a14="http://schemas.microsoft.com/office/drawing/2010/main" xmlns="" val="0"/>
              </a:ext>
            </a:extLst>
          </a:blip>
          <a:stretch>
            <a:fillRect/>
          </a:stretch>
        </p:blipFill>
        <p:spPr>
          <a:xfrm flipH="1">
            <a:off x="6156176" y="4797152"/>
            <a:ext cx="3091272" cy="2060848"/>
          </a:xfrm>
          <a:prstGeom prst="rect">
            <a:avLst/>
          </a:prstGeom>
        </p:spPr>
      </p:pic>
    </p:spTree>
    <p:extLst>
      <p:ext uri="{BB962C8B-B14F-4D97-AF65-F5344CB8AC3E}">
        <p14:creationId xmlns:p14="http://schemas.microsoft.com/office/powerpoint/2010/main" xmlns="" val="1233347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effectLst>
                  <a:outerShdw blurRad="38100" dist="38100" dir="2700000" algn="tl">
                    <a:srgbClr val="000000">
                      <a:alpha val="43137"/>
                    </a:srgbClr>
                  </a:outerShdw>
                </a:effectLst>
              </a:rPr>
              <a:t>Από που προήλθε η ενημέρωση;</a:t>
            </a:r>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321815304"/>
              </p:ext>
            </p:extLst>
          </p:nvPr>
        </p:nvGraphicFramePr>
        <p:xfrm>
          <a:off x="457200" y="1673225"/>
          <a:ext cx="4038600" cy="4718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Θέση περιεχομένου 6"/>
          <p:cNvGraphicFramePr>
            <a:graphicFrameLocks noGrp="1"/>
          </p:cNvGraphicFramePr>
          <p:nvPr>
            <p:ph sz="half" idx="2"/>
            <p:extLst>
              <p:ext uri="{D42A27DB-BD31-4B8C-83A1-F6EECF244321}">
                <p14:modId xmlns:p14="http://schemas.microsoft.com/office/powerpoint/2010/main" xmlns="" val="3934050073"/>
              </p:ext>
            </p:extLst>
          </p:nvPr>
        </p:nvGraphicFramePr>
        <p:xfrm>
          <a:off x="4648200" y="1673225"/>
          <a:ext cx="4038600" cy="471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97945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67544" y="908720"/>
            <a:ext cx="8085584" cy="1944216"/>
          </a:xfrm>
        </p:spPr>
        <p:txBody>
          <a:bodyPr>
            <a:normAutofit/>
          </a:bodyPr>
          <a:lstStyle/>
          <a:p>
            <a:r>
              <a:rPr lang="el-GR" sz="2000" dirty="0"/>
              <a:t>Η εξάρτηση από τη νικοτίνη θεωρείται από τον Παγκόσμιο Οργανισμό Υγείας χρόνια νόσος, η οποία χρειάζεται να αντιμετωπίζεται με ιατρική βοήθεια και φαρμακευτική αγωγή.</a:t>
            </a:r>
            <a:r>
              <a:rPr lang="el-GR" dirty="0"/>
              <a:t/>
            </a:r>
            <a:br>
              <a:rPr lang="el-GR" dirty="0"/>
            </a:br>
            <a:endParaRPr lang="el-GR" dirty="0"/>
          </a:p>
        </p:txBody>
      </p:sp>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15616" y="2492896"/>
            <a:ext cx="7056115" cy="3844678"/>
          </a:xfrm>
        </p:spPr>
      </p:pic>
    </p:spTree>
    <p:extLst>
      <p:ext uri="{BB962C8B-B14F-4D97-AF65-F5344CB8AC3E}">
        <p14:creationId xmlns:p14="http://schemas.microsoft.com/office/powerpoint/2010/main" xmlns="" val="78605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4" y="826503"/>
            <a:ext cx="8208912" cy="5569591"/>
          </a:xfrm>
          <a:prstGeom prst="rect">
            <a:avLst/>
          </a:prstGeom>
        </p:spPr>
      </p:pic>
    </p:spTree>
    <p:extLst>
      <p:ext uri="{BB962C8B-B14F-4D97-AF65-F5344CB8AC3E}">
        <p14:creationId xmlns:p14="http://schemas.microsoft.com/office/powerpoint/2010/main" xmlns="" val="49292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28596" y="357166"/>
            <a:ext cx="8229600" cy="990600"/>
          </a:xfrm>
        </p:spPr>
        <p:txBody>
          <a:bodyPr>
            <a:normAutofit/>
          </a:bodyPr>
          <a:lstStyle/>
          <a:p>
            <a:r>
              <a:rPr lang="el-GR" sz="3200" dirty="0">
                <a:solidFill>
                  <a:schemeClr val="accent1">
                    <a:lumMod val="50000"/>
                  </a:schemeClr>
                </a:solidFill>
                <a:effectLst>
                  <a:outerShdw blurRad="38100" dist="38100" dir="2700000" algn="tl">
                    <a:srgbClr val="000000">
                      <a:alpha val="43137"/>
                    </a:srgbClr>
                  </a:outerShdw>
                </a:effectLst>
              </a:rPr>
              <a:t>ΑΙΤΙΑ</a:t>
            </a:r>
          </a:p>
        </p:txBody>
      </p:sp>
      <p:sp>
        <p:nvSpPr>
          <p:cNvPr id="5" name="Θέση κειμένου 4"/>
          <p:cNvSpPr>
            <a:spLocks noGrp="1"/>
          </p:cNvSpPr>
          <p:nvPr>
            <p:ph type="body" idx="1"/>
          </p:nvPr>
        </p:nvSpPr>
        <p:spPr>
          <a:xfrm>
            <a:off x="1259632" y="1124744"/>
            <a:ext cx="2939521" cy="576064"/>
          </a:xfrm>
        </p:spPr>
        <p:txBody>
          <a:bodyPr>
            <a:normAutofit/>
          </a:bodyPr>
          <a:lstStyle/>
          <a:p>
            <a:r>
              <a:rPr lang="el-GR" b="1" dirty="0">
                <a:solidFill>
                  <a:schemeClr val="accent1">
                    <a:lumMod val="75000"/>
                  </a:schemeClr>
                </a:solidFill>
                <a:effectLst>
                  <a:outerShdw blurRad="38100" dist="38100" dir="2700000" algn="tl">
                    <a:srgbClr val="000000">
                      <a:alpha val="43137"/>
                    </a:srgbClr>
                  </a:outerShdw>
                </a:effectLst>
              </a:rPr>
              <a:t>Προσωπικό επίπεδο</a:t>
            </a:r>
          </a:p>
        </p:txBody>
      </p:sp>
      <p:sp>
        <p:nvSpPr>
          <p:cNvPr id="6" name="Θέση περιεχομένου 5"/>
          <p:cNvSpPr>
            <a:spLocks noGrp="1"/>
          </p:cNvSpPr>
          <p:nvPr>
            <p:ph sz="half" idx="2"/>
          </p:nvPr>
        </p:nvSpPr>
        <p:spPr>
          <a:xfrm>
            <a:off x="642910" y="1857364"/>
            <a:ext cx="3842712" cy="4163924"/>
          </a:xfrm>
        </p:spPr>
        <p:txBody>
          <a:bodyPr>
            <a:noAutofit/>
          </a:bodyPr>
          <a:lstStyle/>
          <a:p>
            <a:pPr>
              <a:buFont typeface="Wingdings" pitchFamily="2" charset="2"/>
              <a:buChar char="v"/>
            </a:pPr>
            <a:r>
              <a:rPr lang="el-GR" sz="2000" spc="-100" dirty="0">
                <a:solidFill>
                  <a:schemeClr val="tx2"/>
                </a:solidFill>
                <a:latin typeface="Calibri" pitchFamily="34" charset="0"/>
                <a:ea typeface="+mj-ea"/>
                <a:cs typeface="Calibri" pitchFamily="34" charset="0"/>
              </a:rPr>
              <a:t>Τάση για μιμητισμό</a:t>
            </a:r>
          </a:p>
          <a:p>
            <a:pPr>
              <a:buFont typeface="Wingdings" pitchFamily="2" charset="2"/>
              <a:buChar char="v"/>
            </a:pPr>
            <a:r>
              <a:rPr lang="el-GR" sz="2000" spc="-100" dirty="0">
                <a:solidFill>
                  <a:schemeClr val="tx2"/>
                </a:solidFill>
                <a:latin typeface="Calibri" pitchFamily="34" charset="0"/>
                <a:ea typeface="+mj-ea"/>
                <a:cs typeface="Calibri" pitchFamily="34" charset="0"/>
              </a:rPr>
              <a:t>Ανάγκη του ατόμου να είναι αποδεκτό</a:t>
            </a:r>
          </a:p>
          <a:p>
            <a:pPr>
              <a:buFont typeface="Wingdings" pitchFamily="2" charset="2"/>
              <a:buChar char="v"/>
            </a:pPr>
            <a:r>
              <a:rPr lang="el-GR" sz="2000" spc="-100" dirty="0">
                <a:solidFill>
                  <a:schemeClr val="tx2"/>
                </a:solidFill>
                <a:latin typeface="Calibri" pitchFamily="34" charset="0"/>
                <a:ea typeface="+mj-ea"/>
                <a:cs typeface="Calibri" pitchFamily="34" charset="0"/>
              </a:rPr>
              <a:t>Περιέργεια</a:t>
            </a:r>
          </a:p>
          <a:p>
            <a:pPr>
              <a:buFont typeface="Wingdings" pitchFamily="2" charset="2"/>
              <a:buChar char="v"/>
            </a:pPr>
            <a:r>
              <a:rPr lang="el-GR" sz="2000" spc="-100" dirty="0">
                <a:solidFill>
                  <a:schemeClr val="tx2"/>
                </a:solidFill>
                <a:latin typeface="Calibri" pitchFamily="34" charset="0"/>
                <a:ea typeface="+mj-ea"/>
                <a:cs typeface="Calibri" pitchFamily="34" charset="0"/>
              </a:rPr>
              <a:t>Ένδειξη «ανδρισμού» ή χειραφέτησης</a:t>
            </a:r>
          </a:p>
          <a:p>
            <a:pPr>
              <a:buFont typeface="Wingdings" pitchFamily="2" charset="2"/>
              <a:buChar char="v"/>
            </a:pPr>
            <a:r>
              <a:rPr lang="el-GR" sz="2000" spc="-100" dirty="0">
                <a:solidFill>
                  <a:schemeClr val="tx2"/>
                </a:solidFill>
                <a:latin typeface="Calibri" pitchFamily="34" charset="0"/>
                <a:ea typeface="+mj-ea"/>
                <a:cs typeface="Calibri" pitchFamily="34" charset="0"/>
              </a:rPr>
              <a:t>Επιθυμία χαλάρωσης από το άγχος.</a:t>
            </a:r>
          </a:p>
          <a:p>
            <a:pPr>
              <a:buFont typeface="Wingdings" pitchFamily="2" charset="2"/>
              <a:buChar char="v"/>
            </a:pPr>
            <a:r>
              <a:rPr lang="el-GR" sz="2000" spc="-100" dirty="0">
                <a:solidFill>
                  <a:schemeClr val="tx2"/>
                </a:solidFill>
                <a:latin typeface="Calibri" pitchFamily="34" charset="0"/>
                <a:ea typeface="+mj-ea"/>
                <a:cs typeface="Calibri" pitchFamily="34" charset="0"/>
              </a:rPr>
              <a:t>Ανασφάλεια και χαμηλή αυτοεκτίμηση</a:t>
            </a:r>
          </a:p>
          <a:p>
            <a:pPr>
              <a:buFont typeface="Wingdings" pitchFamily="2" charset="2"/>
              <a:buChar char="v"/>
            </a:pPr>
            <a:r>
              <a:rPr lang="el-GR" sz="2000" spc="-100" dirty="0">
                <a:solidFill>
                  <a:schemeClr val="tx2"/>
                </a:solidFill>
                <a:latin typeface="Calibri" pitchFamily="34" charset="0"/>
                <a:ea typeface="+mj-ea"/>
                <a:cs typeface="Calibri" pitchFamily="34" charset="0"/>
              </a:rPr>
              <a:t>Εσφαλμένη εντύπωση ότι το κάπνισμα κόβεται εύκολα</a:t>
            </a:r>
          </a:p>
          <a:p>
            <a:pPr>
              <a:buFont typeface="Wingdings" pitchFamily="2" charset="2"/>
              <a:buChar char="v"/>
            </a:pPr>
            <a:r>
              <a:rPr lang="el-GR" sz="2000" spc="-100" dirty="0">
                <a:solidFill>
                  <a:schemeClr val="tx2"/>
                </a:solidFill>
                <a:latin typeface="Calibri" pitchFamily="34" charset="0"/>
                <a:ea typeface="+mj-ea"/>
                <a:cs typeface="Calibri" pitchFamily="34" charset="0"/>
              </a:rPr>
              <a:t>Επιθυμία φυγής από την πραγματικότητα</a:t>
            </a:r>
          </a:p>
          <a:p>
            <a:endParaRPr lang="el-GR" sz="1400" dirty="0"/>
          </a:p>
        </p:txBody>
      </p:sp>
      <p:pic>
        <p:nvPicPr>
          <p:cNvPr id="9" name="Θέση περιεχομένου 8"/>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4857752" y="2071678"/>
            <a:ext cx="3324107" cy="2232247"/>
          </a:xfrm>
        </p:spPr>
      </p:pic>
    </p:spTree>
    <p:extLst>
      <p:ext uri="{BB962C8B-B14F-4D97-AF65-F5344CB8AC3E}">
        <p14:creationId xmlns:p14="http://schemas.microsoft.com/office/powerpoint/2010/main" xmlns="" val="1766962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428596" y="1142984"/>
            <a:ext cx="3931920" cy="648072"/>
          </a:xfrm>
        </p:spPr>
        <p:txBody>
          <a:bodyPr/>
          <a:lstStyle/>
          <a:p>
            <a:r>
              <a:rPr lang="el-GR" b="1" dirty="0" smtClean="0">
                <a:solidFill>
                  <a:schemeClr val="accent1">
                    <a:lumMod val="75000"/>
                  </a:schemeClr>
                </a:solidFill>
                <a:effectLst>
                  <a:outerShdw blurRad="38100" dist="38100" dir="2700000" algn="tl">
                    <a:srgbClr val="000000">
                      <a:alpha val="43137"/>
                    </a:srgbClr>
                  </a:outerShdw>
                </a:effectLst>
              </a:rPr>
              <a:t>Κοινωνικό επίπεδο</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4" name="Θέση περιεχομένου 3"/>
          <p:cNvSpPr>
            <a:spLocks noGrp="1"/>
          </p:cNvSpPr>
          <p:nvPr>
            <p:ph sz="half" idx="2"/>
          </p:nvPr>
        </p:nvSpPr>
        <p:spPr>
          <a:xfrm>
            <a:off x="457200" y="1988840"/>
            <a:ext cx="3900486" cy="4400848"/>
          </a:xfrm>
        </p:spPr>
        <p:txBody>
          <a:bodyPr>
            <a:normAutofit lnSpcReduction="10000"/>
          </a:bodyPr>
          <a:lstStyle/>
          <a:p>
            <a:pPr>
              <a:buFont typeface="Wingdings" pitchFamily="2" charset="2"/>
              <a:buChar char="v"/>
            </a:pPr>
            <a:r>
              <a:rPr lang="el-GR" sz="2000" spc="-100" dirty="0">
                <a:solidFill>
                  <a:schemeClr val="tx2"/>
                </a:solidFill>
                <a:latin typeface="Calibri" pitchFamily="34" charset="0"/>
                <a:ea typeface="+mj-ea"/>
                <a:cs typeface="Calibri" pitchFamily="34" charset="0"/>
              </a:rPr>
              <a:t>Η επιρροή που ασκεί στο νέο ο σύγχρονος τρόπος ζωής.</a:t>
            </a:r>
          </a:p>
          <a:p>
            <a:pPr>
              <a:buFont typeface="Wingdings" pitchFamily="2" charset="2"/>
              <a:buChar char="v"/>
            </a:pPr>
            <a:endParaRPr lang="el-GR" sz="2000" spc="-100" dirty="0">
              <a:solidFill>
                <a:schemeClr val="tx2"/>
              </a:solidFill>
              <a:latin typeface="Calibri" pitchFamily="34" charset="0"/>
              <a:ea typeface="+mj-ea"/>
              <a:cs typeface="Calibri" pitchFamily="34" charset="0"/>
            </a:endParaRPr>
          </a:p>
          <a:p>
            <a:pPr>
              <a:buFont typeface="Wingdings" pitchFamily="2" charset="2"/>
              <a:buChar char="v"/>
            </a:pPr>
            <a:r>
              <a:rPr lang="el-GR" sz="2000" spc="-100" dirty="0">
                <a:solidFill>
                  <a:schemeClr val="tx2"/>
                </a:solidFill>
                <a:latin typeface="Calibri" pitchFamily="34" charset="0"/>
                <a:ea typeface="+mj-ea"/>
                <a:cs typeface="Calibri" pitchFamily="34" charset="0"/>
              </a:rPr>
              <a:t>Οι σύγχρονες κοινωνικές συνθήκες, η αγωνία για το εργασιακό και προσωπικό αύριο</a:t>
            </a:r>
          </a:p>
          <a:p>
            <a:pPr>
              <a:buFont typeface="Wingdings" pitchFamily="2" charset="2"/>
              <a:buChar char="v"/>
            </a:pPr>
            <a:endParaRPr lang="el-GR" sz="2000" spc="-100" dirty="0">
              <a:solidFill>
                <a:schemeClr val="tx2"/>
              </a:solidFill>
              <a:latin typeface="Calibri" pitchFamily="34" charset="0"/>
              <a:ea typeface="+mj-ea"/>
              <a:cs typeface="Calibri" pitchFamily="34" charset="0"/>
            </a:endParaRPr>
          </a:p>
          <a:p>
            <a:pPr>
              <a:buFont typeface="Wingdings" pitchFamily="2" charset="2"/>
              <a:buChar char="v"/>
            </a:pPr>
            <a:r>
              <a:rPr lang="el-GR" sz="2000" spc="-100" dirty="0">
                <a:solidFill>
                  <a:schemeClr val="tx2"/>
                </a:solidFill>
                <a:latin typeface="Calibri" pitchFamily="34" charset="0"/>
                <a:ea typeface="+mj-ea"/>
                <a:cs typeface="Calibri" pitchFamily="34" charset="0"/>
              </a:rPr>
              <a:t>Συσσώρευση προβλημάτων</a:t>
            </a:r>
          </a:p>
          <a:p>
            <a:pPr>
              <a:buFont typeface="Wingdings" pitchFamily="2" charset="2"/>
              <a:buChar char="v"/>
            </a:pPr>
            <a:endParaRPr lang="el-GR" sz="2000" spc="-100" dirty="0">
              <a:solidFill>
                <a:schemeClr val="tx2"/>
              </a:solidFill>
              <a:latin typeface="Calibri" pitchFamily="34" charset="0"/>
              <a:ea typeface="+mj-ea"/>
              <a:cs typeface="Calibri" pitchFamily="34" charset="0"/>
            </a:endParaRPr>
          </a:p>
          <a:p>
            <a:pPr>
              <a:buFont typeface="Wingdings" pitchFamily="2" charset="2"/>
              <a:buChar char="v"/>
            </a:pPr>
            <a:r>
              <a:rPr lang="el-GR" sz="2000" spc="-100" dirty="0">
                <a:solidFill>
                  <a:schemeClr val="tx2"/>
                </a:solidFill>
                <a:latin typeface="Calibri" pitchFamily="34" charset="0"/>
                <a:ea typeface="+mj-ea"/>
                <a:cs typeface="Calibri" pitchFamily="34" charset="0"/>
              </a:rPr>
              <a:t>Κρατικά οφέλη</a:t>
            </a:r>
          </a:p>
          <a:p>
            <a:pPr>
              <a:buFont typeface="Wingdings" pitchFamily="2" charset="2"/>
              <a:buChar char="v"/>
            </a:pPr>
            <a:endParaRPr lang="el-GR" sz="2000" spc="-100" dirty="0">
              <a:solidFill>
                <a:schemeClr val="tx2"/>
              </a:solidFill>
              <a:latin typeface="Calibri" pitchFamily="34" charset="0"/>
              <a:ea typeface="+mj-ea"/>
              <a:cs typeface="Calibri" pitchFamily="34" charset="0"/>
            </a:endParaRPr>
          </a:p>
          <a:p>
            <a:pPr>
              <a:buFont typeface="Wingdings" pitchFamily="2" charset="2"/>
              <a:buChar char="v"/>
            </a:pPr>
            <a:r>
              <a:rPr lang="el-GR" sz="2000" spc="-100" dirty="0">
                <a:solidFill>
                  <a:schemeClr val="tx2"/>
                </a:solidFill>
                <a:latin typeface="Calibri" pitchFamily="34" charset="0"/>
                <a:ea typeface="+mj-ea"/>
                <a:cs typeface="Calibri" pitchFamily="34" charset="0"/>
              </a:rPr>
              <a:t>Περικοπή κρατικών μέτρων πχ. νομοθετικών</a:t>
            </a:r>
          </a:p>
          <a:p>
            <a:endParaRPr lang="el-GR" dirty="0" smtClean="0"/>
          </a:p>
          <a:p>
            <a:pPr algn="just"/>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 name="Θέση περιεχομένου 1"/>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4788024" y="2636912"/>
            <a:ext cx="3932237" cy="2457648"/>
          </a:xfrm>
        </p:spPr>
      </p:pic>
      <p:sp>
        <p:nvSpPr>
          <p:cNvPr id="5" name="4 - TextBox"/>
          <p:cNvSpPr txBox="1"/>
          <p:nvPr/>
        </p:nvSpPr>
        <p:spPr>
          <a:xfrm>
            <a:off x="428596" y="571480"/>
            <a:ext cx="1146468" cy="584775"/>
          </a:xfrm>
          <a:prstGeom prst="rect">
            <a:avLst/>
          </a:prstGeom>
          <a:noFill/>
        </p:spPr>
        <p:txBody>
          <a:bodyPr wrap="none" rtlCol="0">
            <a:spAutoFit/>
          </a:bodyPr>
          <a:lstStyle/>
          <a:p>
            <a:r>
              <a:rPr lang="el-GR" sz="3200" spc="-100" dirty="0" smtClean="0">
                <a:solidFill>
                  <a:schemeClr val="accent1">
                    <a:lumMod val="50000"/>
                  </a:schemeClr>
                </a:solidFill>
                <a:effectLst>
                  <a:outerShdw blurRad="38100" dist="38100" dir="2700000" algn="tl">
                    <a:srgbClr val="000000">
                      <a:alpha val="43137"/>
                    </a:srgbClr>
                  </a:outerShdw>
                </a:effectLst>
                <a:latin typeface="+mj-lt"/>
                <a:ea typeface="+mj-ea"/>
                <a:cs typeface="+mj-cs"/>
              </a:rPr>
              <a:t>ΑΙΤΙΑ</a:t>
            </a:r>
          </a:p>
        </p:txBody>
      </p:sp>
    </p:spTree>
    <p:extLst>
      <p:ext uri="{BB962C8B-B14F-4D97-AF65-F5344CB8AC3E}">
        <p14:creationId xmlns:p14="http://schemas.microsoft.com/office/powerpoint/2010/main" xmlns="" val="2734882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620688"/>
            <a:ext cx="8229600" cy="990600"/>
          </a:xfrm>
        </p:spPr>
        <p:txBody>
          <a:bodyPr>
            <a:normAutofit/>
          </a:bodyPr>
          <a:lstStyle/>
          <a:p>
            <a:r>
              <a:rPr lang="el-GR" sz="3200" dirty="0" smtClean="0">
                <a:solidFill>
                  <a:schemeClr val="accent1">
                    <a:lumMod val="50000"/>
                  </a:schemeClr>
                </a:solidFill>
                <a:effectLst>
                  <a:outerShdw blurRad="38100" dist="38100" dir="2700000" algn="tl">
                    <a:srgbClr val="000000">
                      <a:alpha val="43137"/>
                    </a:srgbClr>
                  </a:outerShdw>
                </a:effectLst>
              </a:rPr>
              <a:t>ΣΥΝΕΠΕΙΕΣ</a:t>
            </a:r>
            <a:endParaRPr lang="el-GR" sz="3200" dirty="0">
              <a:solidFill>
                <a:schemeClr val="accent1">
                  <a:lumMod val="50000"/>
                </a:schemeClr>
              </a:solidFill>
              <a:effectLst>
                <a:outerShdw blurRad="38100" dist="38100" dir="2700000" algn="tl">
                  <a:srgbClr val="000000">
                    <a:alpha val="43137"/>
                  </a:srgbClr>
                </a:outerShdw>
              </a:effectLst>
            </a:endParaRPr>
          </a:p>
        </p:txBody>
      </p:sp>
      <p:sp>
        <p:nvSpPr>
          <p:cNvPr id="5" name="Θέση περιεχομένου 4"/>
          <p:cNvSpPr>
            <a:spLocks noGrp="1"/>
          </p:cNvSpPr>
          <p:nvPr>
            <p:ph sz="half" idx="1"/>
          </p:nvPr>
        </p:nvSpPr>
        <p:spPr>
          <a:xfrm>
            <a:off x="457200" y="1673352"/>
            <a:ext cx="8147248" cy="2043680"/>
          </a:xfrm>
        </p:spPr>
        <p:txBody>
          <a:bodyPr>
            <a:normAutofit/>
          </a:bodyPr>
          <a:lstStyle/>
          <a:p>
            <a:pPr marL="0" indent="0" algn="just">
              <a:buNone/>
            </a:pPr>
            <a:r>
              <a:rPr lang="el-GR" sz="2000" spc="-100" dirty="0">
                <a:solidFill>
                  <a:schemeClr val="tx2"/>
                </a:solidFill>
                <a:latin typeface="Calibri" pitchFamily="34" charset="0"/>
                <a:ea typeface="+mj-ea"/>
                <a:cs typeface="Calibri" pitchFamily="34" charset="0"/>
              </a:rPr>
              <a:t>Οι συνέπειες του καπνίσματος είναι ολέθριες τόσο για τα άτομα όσο και για την κοινωνική ομάδα όπου αυτά εντάσσονται. Η βιολογική παρακμή, η κοινωνική απομόνωση και περιθωριοποίηση, η ηθική φθορά, η οικονομική κατάρρευση και αιμορραγία του εξαρτημένου ατόμου είναι γνωστές σε όλους μας.</a:t>
            </a:r>
          </a:p>
        </p:txBody>
      </p:sp>
      <p:pic>
        <p:nvPicPr>
          <p:cNvPr id="2" name="Θέση περιεχομένου 1"/>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357422" y="3429000"/>
            <a:ext cx="4288816" cy="2682190"/>
          </a:xfrm>
        </p:spPr>
      </p:pic>
    </p:spTree>
    <p:extLst>
      <p:ext uri="{BB962C8B-B14F-4D97-AF65-F5344CB8AC3E}">
        <p14:creationId xmlns:p14="http://schemas.microsoft.com/office/powerpoint/2010/main" xmlns="" val="984861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395536" y="1349479"/>
            <a:ext cx="8229600" cy="2088232"/>
          </a:xfrm>
        </p:spPr>
        <p:txBody>
          <a:bodyPr>
            <a:normAutofit/>
          </a:bodyPr>
          <a:lstStyle/>
          <a:p>
            <a:pPr algn="just">
              <a:buClr>
                <a:schemeClr val="accent1">
                  <a:lumMod val="75000"/>
                </a:schemeClr>
              </a:buClr>
            </a:pPr>
            <a:r>
              <a:rPr lang="el-GR" sz="1800" dirty="0">
                <a:latin typeface="Calibri" pitchFamily="34" charset="0"/>
                <a:cs typeface="Calibri" pitchFamily="34" charset="0"/>
              </a:rPr>
              <a:t>Οι στατιστικές επισημαίνουν ότι δύο στους οκτώ καπνιστές πεθαίνουν από καρκίνο των πνευμόνων, του φάρυγγα ή από καρδιακά και εγκεφαλικά επεισόδια. Οι καπνιστές έχουν δέκα φορές περισσότερες πιθανότητες να πεθάνουν από καρκίνο του πνεύμονα ή του λάρυγγα σε σχέση με τους μη καπνιστές και ο κίνδυνος για καρδιακό έμφραγμα γι’ αυτούς είναι διπλάσιος από όσους δεν καπνίζουν. Ένα τσιγάρο αφαιρεί δέκα λεπτά ζωής από κάθε καπνιστή, αλλά και από κάθε παθητικό δέκτη που εισπνέει τον καπνό του</a:t>
            </a:r>
            <a:r>
              <a:rPr lang="el-GR" sz="1800" dirty="0" smtClean="0">
                <a:latin typeface="Calibri" pitchFamily="34" charset="0"/>
                <a:cs typeface="Calibri" pitchFamily="34" charset="0"/>
              </a:rPr>
              <a:t>.</a:t>
            </a:r>
            <a:endParaRPr lang="el-GR" sz="1800" dirty="0">
              <a:latin typeface="Calibri" pitchFamily="34" charset="0"/>
              <a:cs typeface="Calibri" pitchFamily="34" charset="0"/>
            </a:endParaRPr>
          </a:p>
        </p:txBody>
      </p:sp>
      <p:pic>
        <p:nvPicPr>
          <p:cNvPr id="2" name="Θέση περιεχομένου 1"/>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57422" y="3786190"/>
            <a:ext cx="4456166" cy="2550668"/>
          </a:xfrm>
        </p:spPr>
      </p:pic>
      <p:sp>
        <p:nvSpPr>
          <p:cNvPr id="3" name="TextBox 2"/>
          <p:cNvSpPr txBox="1"/>
          <p:nvPr/>
        </p:nvSpPr>
        <p:spPr>
          <a:xfrm>
            <a:off x="323528" y="764704"/>
            <a:ext cx="4104456" cy="584775"/>
          </a:xfrm>
          <a:prstGeom prst="rect">
            <a:avLst/>
          </a:prstGeom>
          <a:noFill/>
        </p:spPr>
        <p:txBody>
          <a:bodyPr wrap="square" rtlCol="0">
            <a:spAutoFit/>
          </a:bodyPr>
          <a:lstStyle/>
          <a:p>
            <a:r>
              <a:rPr lang="el-GR" sz="3200" spc="-100" dirty="0">
                <a:solidFill>
                  <a:schemeClr val="accent1">
                    <a:lumMod val="50000"/>
                  </a:schemeClr>
                </a:solidFill>
                <a:effectLst>
                  <a:outerShdw blurRad="38100" dist="38100" dir="2700000" algn="tl">
                    <a:srgbClr val="000000">
                      <a:alpha val="43137"/>
                    </a:srgbClr>
                  </a:outerShdw>
                </a:effectLst>
                <a:latin typeface="+mj-lt"/>
                <a:ea typeface="+mj-ea"/>
                <a:cs typeface="+mj-cs"/>
              </a:rPr>
              <a:t>ΣΥΝΕΠΕΙΕΣ</a:t>
            </a:r>
          </a:p>
        </p:txBody>
      </p:sp>
    </p:spTree>
    <p:extLst>
      <p:ext uri="{BB962C8B-B14F-4D97-AF65-F5344CB8AC3E}">
        <p14:creationId xmlns:p14="http://schemas.microsoft.com/office/powerpoint/2010/main" xmlns="" val="362366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980727"/>
            <a:ext cx="8229600" cy="2520280"/>
          </a:xfrm>
        </p:spPr>
        <p:txBody>
          <a:bodyPr>
            <a:normAutofit/>
          </a:bodyPr>
          <a:lstStyle/>
          <a:p>
            <a:pPr algn="just">
              <a:buClr>
                <a:schemeClr val="accent1">
                  <a:lumMod val="75000"/>
                </a:schemeClr>
              </a:buClr>
            </a:pPr>
            <a:r>
              <a:rPr lang="el-GR" sz="1800" dirty="0" smtClean="0">
                <a:latin typeface="Calibri" pitchFamily="34" charset="0"/>
                <a:cs typeface="Calibri" pitchFamily="34" charset="0"/>
              </a:rPr>
              <a:t>Άλλες επιπτώσεις του καπνίσματος στην υγεία</a:t>
            </a:r>
            <a:r>
              <a:rPr lang="el-GR" sz="1800" dirty="0">
                <a:latin typeface="Calibri" pitchFamily="34" charset="0"/>
                <a:cs typeface="Calibri" pitchFamily="34" charset="0"/>
              </a:rPr>
              <a:t> </a:t>
            </a:r>
            <a:r>
              <a:rPr lang="el-GR" sz="1800" dirty="0" smtClean="0">
                <a:latin typeface="Calibri" pitchFamily="34" charset="0"/>
                <a:cs typeface="Calibri" pitchFamily="34" charset="0"/>
              </a:rPr>
              <a:t>είναι οι λοιμώξεις και τα νοσήματα του αναπνευστικού συστήματος, το άσθμα, η γήρανση του δέρματος, η τύφλωση, η στειρότητα, η γέννηση λιποβαρών βρεφών ή και οι τερατογεννήσεις, οι εμβρυακές δυσπλασίες, η πρόωρη εμμηνόπαυση, η απώλεια μαλλιών, η μικρότερη λειτουργία του εγκεφάλου, που μπορεί να οδηγήσει και σε απώλεια μνήμης.</a:t>
            </a:r>
            <a:endParaRPr lang="el-GR" sz="1800" dirty="0">
              <a:latin typeface="Calibri" pitchFamily="34" charset="0"/>
              <a:cs typeface="Calibri" pitchFamily="34"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07704" y="3717032"/>
            <a:ext cx="5369695" cy="2560931"/>
          </a:xfrm>
        </p:spPr>
      </p:pic>
      <p:sp>
        <p:nvSpPr>
          <p:cNvPr id="3" name="TextBox 2"/>
          <p:cNvSpPr txBox="1"/>
          <p:nvPr/>
        </p:nvSpPr>
        <p:spPr>
          <a:xfrm>
            <a:off x="395536" y="688340"/>
            <a:ext cx="2379177" cy="584775"/>
          </a:xfrm>
          <a:prstGeom prst="rect">
            <a:avLst/>
          </a:prstGeom>
          <a:noFill/>
        </p:spPr>
        <p:txBody>
          <a:bodyPr wrap="none" rtlCol="0">
            <a:spAutoFit/>
          </a:bodyPr>
          <a:lstStyle/>
          <a:p>
            <a:r>
              <a:rPr lang="el-GR" sz="3200" spc="-100" dirty="0">
                <a:solidFill>
                  <a:schemeClr val="accent1">
                    <a:lumMod val="50000"/>
                  </a:schemeClr>
                </a:solidFill>
                <a:effectLst>
                  <a:outerShdw blurRad="38100" dist="38100" dir="2700000" algn="tl">
                    <a:srgbClr val="000000">
                      <a:alpha val="43137"/>
                    </a:srgbClr>
                  </a:outerShdw>
                </a:effectLst>
                <a:latin typeface="+mj-lt"/>
                <a:ea typeface="+mj-ea"/>
                <a:cs typeface="+mj-cs"/>
              </a:rPr>
              <a:t>ΣΥΝΕΠΕΙΕΣ</a:t>
            </a:r>
          </a:p>
        </p:txBody>
      </p:sp>
    </p:spTree>
    <p:extLst>
      <p:ext uri="{BB962C8B-B14F-4D97-AF65-F5344CB8AC3E}">
        <p14:creationId xmlns:p14="http://schemas.microsoft.com/office/powerpoint/2010/main" xmlns="" val="2571040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φήνεια">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Κλασικό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TotalTime>
  <Words>1394</Words>
  <Application>Microsoft Office PowerPoint</Application>
  <PresentationFormat>Προβολή στην οθόνη (4:3)</PresentationFormat>
  <Paragraphs>167</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Σαφήνεια</vt:lpstr>
      <vt:lpstr>ΚΑΠΝΙΣΜΑ</vt:lpstr>
      <vt:lpstr>Η ΙΣΤΟΡΙΑ ΤΟΥ ΚΑΠΝΟΥ</vt:lpstr>
      <vt:lpstr>ΟΙ ΟΥΣΙΕΣ ΤΟΥ ΤΣΙΓΑΡΟΥ</vt:lpstr>
      <vt:lpstr>Διαφάνεια 4</vt:lpstr>
      <vt:lpstr>ΑΙΤΙΑ</vt:lpstr>
      <vt:lpstr>Διαφάνεια 6</vt:lpstr>
      <vt:lpstr>ΣΥΝΕΠΕΙΕΣ</vt:lpstr>
      <vt:lpstr>Οι στατιστικές επισημαίνουν ότι δύο στους οκτώ καπνιστές πεθαίνουν από καρκίνο των πνευμόνων, του φάρυγγα ή από καρδιακά και εγκεφαλικά επεισόδια. Οι καπνιστές έχουν δέκα φορές περισσότερες πιθανότητες να πεθάνουν από καρκίνο του πνεύμονα ή του λάρυγγα σε σχέση με τους μη καπνιστές και ο κίνδυνος για καρδιακό έμφραγμα γι’ αυτούς είναι διπλάσιος από όσους δεν καπνίζουν. Ένα τσιγάρο αφαιρεί δέκα λεπτά ζωής από κάθε καπνιστή, αλλά και από κάθε παθητικό δέκτη που εισπνέει τον καπνό του.</vt:lpstr>
      <vt:lpstr>Άλλες επιπτώσεις του καπνίσματος στην υγεία είναι οι λοιμώξεις και τα νοσήματα του αναπνευστικού συστήματος, το άσθμα, η γήρανση του δέρματος, η τύφλωση, η στειρότητα, η γέννηση λιποβαρών βρεφών ή και οι τερατογεννήσεις, οι εμβρυακές δυσπλασίες, η πρόωρη εμμηνόπαυση, η απώλεια μαλλιών, η μικρότερη λειτουργία του εγκεφάλου, που μπορεί να οδηγήσει και σε απώλεια μνήμης.</vt:lpstr>
      <vt:lpstr>Διαφάνεια 10</vt:lpstr>
      <vt:lpstr>ΤΡΟΠΟΙ  ΑΝΤΙΜΕΤΩΠΙΣΗΣ</vt:lpstr>
      <vt:lpstr>ΗΛΕΚΤΡΟΝΙΚΑ ΤΣΙΓΑΡΑ</vt:lpstr>
      <vt:lpstr>ΥΠΟΚΑΤΑΣΤΑΤΑ ΝΙΚΟΤΙΝΗΣ</vt:lpstr>
      <vt:lpstr>ΠΑΘΗΤΙΚΟ ΚΑΠΝΙΣΜΑ</vt:lpstr>
      <vt:lpstr>Διαφάνεια 15</vt:lpstr>
      <vt:lpstr>Διαφάνεια 16</vt:lpstr>
      <vt:lpstr>«ΘΕΤΙΚΕΣ» ΕΠΙΔΡΑΣΕΙΣ</vt:lpstr>
      <vt:lpstr>ΚΑΠΝΙΣΜΑ ΚΑΙ ΕΓΚΥΜΟΣΥΝΗ</vt:lpstr>
      <vt:lpstr>Τι άλλο πρέπει να γνωρίζουμε για το παθητικό κάπνισμα;</vt:lpstr>
      <vt:lpstr>  Τα στοιχεία αυτά δηλώνουν αναμφισβήτητα την ανάγκη λήψης μέτρων σε δημόσιους χώρους για την αποφυγή της έκθεσης στο παθητικό κάπνισμα και αυτός είναι ο πρώτος λόγος για τον οποίο χρειάζεται να επιβάλλονται για την ΠΡΟΣΤΑΣΙΑ των πολιτών. Ενδιαφέρον είναι το γεγονός ότι το 85% των πολιτών δεν πιστεύει ότι το παθητικό κάπνισμα μπορεί να έχει βλαβερές συνέπειες για την υγεία ή ότι μπορεί να επιβαρύνει την καρδιά. Παρά ταύτα, τα επιστημονικά δεδομένα βεβαιώνουν δυστυχώς τα ακόλουθα:</vt:lpstr>
      <vt:lpstr>Πώς μπορεί όμως να περιοριστούν οι κίνδυνοι από το κάπνισμα;</vt:lpstr>
      <vt:lpstr>Τι θα συμβεί αφότου κόψετε το κάπνισμα; </vt:lpstr>
      <vt:lpstr>Διαφάνεια 23</vt:lpstr>
      <vt:lpstr>Έχετε δοκιμάσει να καπνίσετε;</vt:lpstr>
      <vt:lpstr>Αν ναι, συνεχίζετε;</vt:lpstr>
      <vt:lpstr>Σε ποια ηλικία ήρθατε σε επαφή;</vt:lpstr>
      <vt:lpstr>Κύρια αίτια ώθησης</vt:lpstr>
      <vt:lpstr>Το γνωρίζει η οικογένεια;</vt:lpstr>
      <vt:lpstr>Είστε επαρκώς ενημερωμένοι για τις επιπτώσεις;</vt:lpstr>
      <vt:lpstr>Από που προήλθε η ενημέρωση;</vt:lpstr>
      <vt:lpstr>Η εξάρτηση από τη νικοτίνη θεωρείται από τον Παγκόσμιο Οργανισμό Υγείας χρόνια νόσος, η οποία χρειάζεται να αντιμετωπίζεται με ιατρική βοήθεια και φαρμακευτική αγωγή.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ΑΙΤΙΑ</dc:title>
  <dc:creator>Μαριαλένα</dc:creator>
  <cp:lastModifiedBy>pc</cp:lastModifiedBy>
  <cp:revision>66</cp:revision>
  <dcterms:created xsi:type="dcterms:W3CDTF">2018-02-11T18:29:14Z</dcterms:created>
  <dcterms:modified xsi:type="dcterms:W3CDTF">2018-03-22T08:07:29Z</dcterms:modified>
</cp:coreProperties>
</file>